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91"/>
  </p:notesMasterIdLst>
  <p:sldIdLst>
    <p:sldId id="256" r:id="rId2"/>
    <p:sldId id="267" r:id="rId3"/>
    <p:sldId id="268" r:id="rId4"/>
    <p:sldId id="269" r:id="rId5"/>
    <p:sldId id="257" r:id="rId6"/>
    <p:sldId id="285" r:id="rId7"/>
    <p:sldId id="258" r:id="rId8"/>
    <p:sldId id="259" r:id="rId9"/>
    <p:sldId id="265" r:id="rId10"/>
    <p:sldId id="260" r:id="rId11"/>
    <p:sldId id="261" r:id="rId12"/>
    <p:sldId id="264" r:id="rId13"/>
    <p:sldId id="283" r:id="rId14"/>
    <p:sldId id="262" r:id="rId15"/>
    <p:sldId id="270" r:id="rId16"/>
    <p:sldId id="272" r:id="rId17"/>
    <p:sldId id="273" r:id="rId18"/>
    <p:sldId id="274" r:id="rId19"/>
    <p:sldId id="276" r:id="rId20"/>
    <p:sldId id="315" r:id="rId21"/>
    <p:sldId id="321" r:id="rId22"/>
    <p:sldId id="316" r:id="rId23"/>
    <p:sldId id="317" r:id="rId24"/>
    <p:sldId id="318" r:id="rId25"/>
    <p:sldId id="319" r:id="rId26"/>
    <p:sldId id="320" r:id="rId27"/>
    <p:sldId id="286" r:id="rId28"/>
    <p:sldId id="287" r:id="rId29"/>
    <p:sldId id="288" r:id="rId30"/>
    <p:sldId id="289" r:id="rId31"/>
    <p:sldId id="322" r:id="rId32"/>
    <p:sldId id="323" r:id="rId33"/>
    <p:sldId id="311" r:id="rId34"/>
    <p:sldId id="328" r:id="rId35"/>
    <p:sldId id="329" r:id="rId36"/>
    <p:sldId id="330" r:id="rId37"/>
    <p:sldId id="333" r:id="rId38"/>
    <p:sldId id="334" r:id="rId39"/>
    <p:sldId id="331" r:id="rId40"/>
    <p:sldId id="290" r:id="rId41"/>
    <p:sldId id="291" r:id="rId42"/>
    <p:sldId id="313" r:id="rId43"/>
    <p:sldId id="314" r:id="rId44"/>
    <p:sldId id="324" r:id="rId45"/>
    <p:sldId id="325" r:id="rId46"/>
    <p:sldId id="312" r:id="rId47"/>
    <p:sldId id="335" r:id="rId48"/>
    <p:sldId id="332" r:id="rId49"/>
    <p:sldId id="336" r:id="rId50"/>
    <p:sldId id="338" r:id="rId51"/>
    <p:sldId id="339" r:id="rId52"/>
    <p:sldId id="340" r:id="rId53"/>
    <p:sldId id="337" r:id="rId54"/>
    <p:sldId id="292" r:id="rId55"/>
    <p:sldId id="293" r:id="rId56"/>
    <p:sldId id="294" r:id="rId57"/>
    <p:sldId id="295" r:id="rId58"/>
    <p:sldId id="326" r:id="rId59"/>
    <p:sldId id="343" r:id="rId60"/>
    <p:sldId id="341" r:id="rId61"/>
    <p:sldId id="342" r:id="rId62"/>
    <p:sldId id="296" r:id="rId63"/>
    <p:sldId id="297" r:id="rId64"/>
    <p:sldId id="298" r:id="rId65"/>
    <p:sldId id="299" r:id="rId66"/>
    <p:sldId id="300" r:id="rId67"/>
    <p:sldId id="301" r:id="rId68"/>
    <p:sldId id="302" r:id="rId69"/>
    <p:sldId id="344" r:id="rId70"/>
    <p:sldId id="303" r:id="rId71"/>
    <p:sldId id="327" r:id="rId72"/>
    <p:sldId id="304" r:id="rId73"/>
    <p:sldId id="305" r:id="rId74"/>
    <p:sldId id="306" r:id="rId75"/>
    <p:sldId id="307" r:id="rId76"/>
    <p:sldId id="308" r:id="rId77"/>
    <p:sldId id="309" r:id="rId78"/>
    <p:sldId id="271" r:id="rId79"/>
    <p:sldId id="266" r:id="rId80"/>
    <p:sldId id="278" r:id="rId81"/>
    <p:sldId id="277" r:id="rId82"/>
    <p:sldId id="279" r:id="rId83"/>
    <p:sldId id="280" r:id="rId84"/>
    <p:sldId id="281" r:id="rId85"/>
    <p:sldId id="282" r:id="rId86"/>
    <p:sldId id="284" r:id="rId87"/>
    <p:sldId id="345" r:id="rId88"/>
    <p:sldId id="346" r:id="rId89"/>
    <p:sldId id="310" r:id="rId90"/>
  </p:sldIdLst>
  <p:sldSz cx="12192000" cy="6858000"/>
  <p:notesSz cx="6858000" cy="9144000"/>
  <p:custDataLst>
    <p:tags r:id="rId92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933"/>
    <a:srgbClr val="FFFF00"/>
    <a:srgbClr val="C5D71F"/>
    <a:srgbClr val="91C6F7"/>
    <a:srgbClr val="919E62"/>
    <a:srgbClr val="FFFF66"/>
    <a:srgbClr val="99FFCC"/>
    <a:srgbClr val="F4F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972" autoAdjust="0"/>
  </p:normalViewPr>
  <p:slideViewPr>
    <p:cSldViewPr>
      <p:cViewPr varScale="1">
        <p:scale>
          <a:sx n="87" d="100"/>
          <a:sy n="87" d="100"/>
        </p:scale>
        <p:origin x="768" y="3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7" d="100"/>
          <a:sy n="57" d="100"/>
        </p:scale>
        <p:origin x="3259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gs" Target="tags/tag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36535-D84F-4C41-A24B-552BB629B9B7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ru-RU" dirty="0"/>
              <a:t>можно</a:t>
            </a:r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391DF7-DA93-480F-AF5D-F503AC822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222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векторы на плоскости перпендикулярны нормали к этой плоскости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91DF7-DA93-480F-AF5D-F503AC8221ED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593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трассировке лучей нас интересуют не все точки плоскости, а только те, которые пересекает текущий луч. Это точка </a:t>
            </a:r>
            <a:r>
              <a:rPr lang="en-US" dirty="0"/>
              <a:t>(</a:t>
            </a:r>
            <a:r>
              <a:rPr lang="en-US" dirty="0" err="1"/>
              <a:t>x,y,z</a:t>
            </a:r>
            <a:r>
              <a:rPr lang="en-US" dirty="0"/>
              <a:t>)</a:t>
            </a:r>
            <a:r>
              <a:rPr lang="ru-RU" dirty="0"/>
              <a:t>, которая лежит как на луче, так и на плоскости. Выразим координаты точки </a:t>
            </a:r>
            <a:r>
              <a:rPr lang="en-US" dirty="0" err="1"/>
              <a:t>x,y,z</a:t>
            </a:r>
            <a:r>
              <a:rPr lang="ru-RU" dirty="0"/>
              <a:t>, через параметр </a:t>
            </a:r>
            <a:r>
              <a:rPr lang="en-US" dirty="0"/>
              <a:t>t</a:t>
            </a:r>
            <a:r>
              <a:rPr lang="ru-RU" dirty="0"/>
              <a:t> и подставим в уравнение плоскости. Получим уравнение одной переменной.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91DF7-DA93-480F-AF5D-F503AC8221ED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19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ADDB1-867A-75A0-D6AB-1A0B75636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AC5EA7-E09E-FCF0-E16F-0A264E61F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57D68B-AEF5-14DE-9F73-45D2AE93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251E6D-6C08-4944-60AF-672549D7D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DC4478-61E7-5B0C-65A1-802D857D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009739-39D0-4A54-B553-244DD27CCA3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356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DB267E-E578-945D-A312-7B9A23D9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BFA930C-4392-4630-1C2B-F3BD8CE98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B5BB0B-770A-156A-2E14-DAFB0FEB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A0E38F-E753-39EB-922E-34F88463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839C2A-D3AD-E9CD-C59A-BA1E0BD52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2856BF-F7F6-4155-A090-B3E702740FE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001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29DEE21-B34F-A8D2-AEF7-12F993EC1C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E6DDE4-E279-C27D-4A4D-B0CD0ACD7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A09AF1-C461-C618-B179-D65875220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2CAB6B-88F7-0527-7B4D-D3C1D2788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788FDB-54F2-57AC-87C9-88970091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8198-DC06-4660-9838-40A6FF47E67B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633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F7587-AA02-42E1-8705-D9712EC9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68BBDC-FAE9-FBAB-1383-2AF067EB2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5738EB-2A10-8C21-32C1-A4C8C83B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2FE92-4168-07B4-9844-3E9C3671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D325B8-4C5C-04FE-3051-FF9A6A98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3A9713-6D82-4E78-895F-6AD8F72333E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57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EDAD43-6FF2-D7C7-8AC0-8A52CA8D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502FCB-47D6-7114-7EDE-601B632EE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CD63F6-28AD-3383-F992-644D70FE8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A828EF-7047-7CB7-3AA7-38EE9917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5A5740-2998-BF33-7BC4-0EFA2533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4993-1A94-4D30-9CEB-477D2DF7669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39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B7CBE9-3992-FB37-AB81-B536356B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FF6937-F808-25E3-9F27-E9AFEDF16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F287E2-1286-BC78-F2DB-B7855741B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75DA50-B808-5682-7B98-52CFEBE9E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E86884-4053-EF85-B1E1-AB5BAF0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422F9E-466B-C975-B38D-E9295DEEE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18B26-ED72-4A54-B6EF-18A4814EF8F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865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FEBB6F-7F77-F317-1996-9D665B8F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092020-CD0A-CB10-DDDB-33C333304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8861F53-1749-CDC4-5A17-C92CF3DE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FA89114-D548-0A33-F63C-692E04F1A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01A3357-618B-4C04-4E1D-647136971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37C309F-4D32-7FE0-8DB3-B6922ECFB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655B26B-3337-D694-D4A9-3427150F4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0287162-12FA-3ABD-5D6B-7F50BA37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9C379E-3435-4734-8336-BC1CFF9B8B3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968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99A97-4CB3-477A-98B5-C1CF2C3EF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9F0C936-DB90-0CAA-4760-FE6F9CEF6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3B3416-1B56-02AD-A7D7-9CCF145D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26254EE-202B-7816-AC8B-15706F87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6A1ABB-6F39-41BF-8AEE-6F5FE28116B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7688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9064EE2-88C4-D08E-6107-A65D00088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7D32657-44D0-369B-478F-0796747EB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61E2D36-29DB-C67E-901C-B67DED08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3550F9-6C76-47C8-8E1C-2242EC25520D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39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50DF46-9954-94B0-B211-F02B3E24D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930C7D-E7EB-F66C-F6B5-B26A7C6D2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19C0F7-E0A4-F05D-B520-4DC5D6AAD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D1C674-5145-C26E-ED66-E4304C292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765238-42D4-62A0-A747-30A21061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9DFBD2-F90D-F7CB-FF7D-E774E7EE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07499C-ABDA-436C-BD30-7A694B9B7773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964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DC7789-52FE-ECD4-C360-F4B83AFC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9BE273-98B9-B12B-2886-81C438C9E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4A00F6-F7AA-1FC3-C23B-CA2AA4C18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5B35C3-69DB-0967-CC12-FAE2C124D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A16031-FE29-47AD-0AEC-3ECB5787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5EBFF6-440A-DDFC-E2D7-C9C1A20F0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BD3D2F-3BD9-446F-9365-7EB2A8481D4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61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AD4C3F-7BE9-5B8D-E1D7-0F2DAE4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9427B2-E395-E762-5F44-666D385B1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728E68-11B5-66A6-47F9-E9A2C57631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94C380-87E4-0E7C-8C19-FDEA834A3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FA7FAD-CFBB-688B-E640-C342C8D26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489643DB-58E9-48BF-B0DF-1909577A8B81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ertoy.com/view/XcscDX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hadertoy.com/view/XcsyD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hadertoy.com/view/McXfzj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ertoy.com/view/Mcjfzc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InigoQuilez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jamie-wong.com/2016/07/15/ray-marching-signed-distance-functions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br-book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B05EE37-B78E-459F-2332-9CC543488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" r="594" b="24749"/>
          <a:stretch/>
        </p:blipFill>
        <p:spPr bwMode="auto">
          <a:xfrm>
            <a:off x="-195154" y="-103059"/>
            <a:ext cx="12483842" cy="706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55440" y="1122363"/>
            <a:ext cx="9612560" cy="2387600"/>
          </a:xfrm>
        </p:spPr>
        <p:txBody>
          <a:bodyPr>
            <a:noAutofit/>
          </a:bodyPr>
          <a:lstStyle/>
          <a:p>
            <a:pPr algn="l"/>
            <a:r>
              <a:rPr lang="ru-RU" sz="8800" dirty="0">
                <a:solidFill>
                  <a:srgbClr val="FFFF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Трассировка лучей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18D210FE-E3FB-930C-6791-44676062F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3602038"/>
            <a:ext cx="9612560" cy="1655762"/>
          </a:xfr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Достоинства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sz="2800" dirty="0"/>
              <a:t>Возможность работы с более обширным классом геометрических примитивов</a:t>
            </a:r>
          </a:p>
          <a:p>
            <a:pPr lvl="1" eaLnBrk="1" hangingPunct="1"/>
            <a:r>
              <a:rPr lang="ru-RU" dirty="0"/>
              <a:t>Сферы, конусы, цилиндры и другие поверхности, заданные функционально</a:t>
            </a:r>
          </a:p>
          <a:p>
            <a:pPr eaLnBrk="1" hangingPunct="1"/>
            <a:r>
              <a:rPr lang="ru-RU" sz="2800" dirty="0"/>
              <a:t>Точное описание объектов</a:t>
            </a:r>
          </a:p>
          <a:p>
            <a:pPr lvl="1" eaLnBrk="1" hangingPunct="1"/>
            <a:r>
              <a:rPr lang="ru-RU" dirty="0"/>
              <a:t>Гладкие геометрические объекты описываются математически, а не </a:t>
            </a:r>
            <a:r>
              <a:rPr lang="ru-RU" dirty="0" err="1"/>
              <a:t>аппроксимируется</a:t>
            </a:r>
            <a:r>
              <a:rPr lang="ru-RU" dirty="0"/>
              <a:t> полигональными сетками</a:t>
            </a:r>
          </a:p>
          <a:p>
            <a:pPr lvl="1" eaLnBrk="1" hangingPunct="1"/>
            <a:r>
              <a:rPr lang="ru-RU" dirty="0"/>
              <a:t>Вычислительная сложность слабо зависит от сложности сцены</a:t>
            </a:r>
          </a:p>
          <a:p>
            <a:pPr lvl="1" eaLnBrk="1" hangingPunct="1"/>
            <a:r>
              <a:rPr lang="ru-RU" dirty="0"/>
              <a:t>Возможность распараллеливания вычислений</a:t>
            </a:r>
          </a:p>
          <a:p>
            <a:pPr lvl="1" eaLnBrk="1" hangingPunct="1"/>
            <a:r>
              <a:rPr lang="ru-RU" dirty="0"/>
              <a:t>Отсечение невидимых линий и поверхностей происходит автоматически в виду природы алгоритма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585" y="764704"/>
            <a:ext cx="7362825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Моделирование оптических эффектов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Прослеживание хода лучей по всей поверхности сцены позволяет с легкостью реализовывать эффекты отражения, дифракции и преломления света</a:t>
            </a:r>
          </a:p>
          <a:p>
            <a:pPr eaLnBrk="1" hangingPunct="1"/>
            <a:r>
              <a:rPr lang="ru-RU"/>
              <a:t>Возможность использования абсолютно любых способов задания моделей освещения и материалов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285875"/>
            <a:ext cx="76200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Ray-casting</a:t>
            </a:r>
            <a:endParaRPr lang="ru-RU"/>
          </a:p>
        </p:txBody>
      </p:sp>
      <p:sp>
        <p:nvSpPr>
          <p:cNvPr id="16387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dirty="0"/>
              <a:t>Упрощенная вариация процесса трассировки лучей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Путь прохождения луча прослеживается до ближайшего столкновения с объектом сцены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Затем вычисляется освещенность в точке столкновения с использованием той или иной модели освещения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Не позволяет передать эффекты преломления и тени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dirty="0"/>
              <a:t>Принцип работы </a:t>
            </a:r>
            <a:r>
              <a:rPr lang="en-US" dirty="0"/>
              <a:t>Ray Casting-</a:t>
            </a:r>
            <a:r>
              <a:rPr lang="ru-RU" dirty="0"/>
              <a:t>а</a:t>
            </a:r>
          </a:p>
        </p:txBody>
      </p:sp>
      <p:sp>
        <p:nvSpPr>
          <p:cNvPr id="17411" name="Rectangle 2"/>
          <p:cNvSpPr>
            <a:spLocks noChangeArrowheads="1"/>
          </p:cNvSpPr>
          <p:nvPr/>
        </p:nvSpPr>
        <p:spPr bwMode="auto">
          <a:xfrm>
            <a:off x="4943476" y="2781300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2" name="Freeform 3"/>
          <p:cNvSpPr>
            <a:spLocks/>
          </p:cNvSpPr>
          <p:nvPr/>
        </p:nvSpPr>
        <p:spPr bwMode="auto">
          <a:xfrm>
            <a:off x="2424114" y="4148138"/>
            <a:ext cx="1296987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13" name="AutoShape 5"/>
          <p:cNvSpPr>
            <a:spLocks noChangeArrowheads="1"/>
          </p:cNvSpPr>
          <p:nvPr/>
        </p:nvSpPr>
        <p:spPr bwMode="auto">
          <a:xfrm rot="5400000">
            <a:off x="3829051" y="4040188"/>
            <a:ext cx="2087562" cy="2303463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6961189" y="4435476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5" name="Oval 7"/>
          <p:cNvSpPr>
            <a:spLocks noChangeArrowheads="1"/>
          </p:cNvSpPr>
          <p:nvPr/>
        </p:nvSpPr>
        <p:spPr bwMode="auto">
          <a:xfrm>
            <a:off x="2352676" y="5588001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2424113" y="4724401"/>
            <a:ext cx="4608512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17" name="Freeform 9"/>
          <p:cNvSpPr>
            <a:spLocks/>
          </p:cNvSpPr>
          <p:nvPr/>
        </p:nvSpPr>
        <p:spPr bwMode="auto">
          <a:xfrm>
            <a:off x="2424113" y="5661026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18" name="Freeform 10"/>
          <p:cNvSpPr>
            <a:spLocks/>
          </p:cNvSpPr>
          <p:nvPr/>
        </p:nvSpPr>
        <p:spPr bwMode="auto">
          <a:xfrm>
            <a:off x="2424113" y="4149725"/>
            <a:ext cx="3600450" cy="1512888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H="1" flipV="1">
            <a:off x="6311901" y="2997200"/>
            <a:ext cx="720725" cy="172720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0" name="Oval 15"/>
          <p:cNvSpPr>
            <a:spLocks noChangeArrowheads="1"/>
          </p:cNvSpPr>
          <p:nvPr/>
        </p:nvSpPr>
        <p:spPr bwMode="auto">
          <a:xfrm>
            <a:off x="5303838" y="5013325"/>
            <a:ext cx="119062" cy="122238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1" name="Freeform 16"/>
          <p:cNvSpPr>
            <a:spLocks/>
          </p:cNvSpPr>
          <p:nvPr/>
        </p:nvSpPr>
        <p:spPr bwMode="auto">
          <a:xfrm>
            <a:off x="2424113" y="4652964"/>
            <a:ext cx="3600450" cy="1582737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22" name="Text Box 17"/>
          <p:cNvSpPr txBox="1">
            <a:spLocks noChangeArrowheads="1"/>
          </p:cNvSpPr>
          <p:nvPr/>
        </p:nvSpPr>
        <p:spPr bwMode="auto">
          <a:xfrm>
            <a:off x="7319964" y="6022976"/>
            <a:ext cx="860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7423" name="AutoShape 14"/>
          <p:cNvSpPr>
            <a:spLocks noChangeArrowheads="1"/>
          </p:cNvSpPr>
          <p:nvPr/>
        </p:nvSpPr>
        <p:spPr bwMode="auto">
          <a:xfrm>
            <a:off x="5880100" y="2349501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4" name="Oval 11"/>
          <p:cNvSpPr>
            <a:spLocks noChangeArrowheads="1"/>
          </p:cNvSpPr>
          <p:nvPr/>
        </p:nvSpPr>
        <p:spPr bwMode="auto">
          <a:xfrm>
            <a:off x="7391400" y="292417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Производительность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Процесс трассировки лучей выполняется на несколько порядков дольше визуализации при помощи обычного рисования примитивов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Подверженность алиасингу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Качественным недостатком обычной трассировки лучей является ее подверженность </a:t>
            </a:r>
            <a:r>
              <a:rPr lang="en-US" sz="2800"/>
              <a:t>aliasing’</a:t>
            </a:r>
            <a:r>
              <a:rPr lang="ru-RU" sz="2800"/>
              <a:t>у, а также резкие границы света и тени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Существуют</a:t>
            </a:r>
            <a:r>
              <a:rPr lang="en-US" sz="2800"/>
              <a:t> </a:t>
            </a:r>
            <a:r>
              <a:rPr lang="ru-RU" sz="2800"/>
              <a:t>модификации алгоритма трассировки лучей, решающие эту проблему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Beam tracing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Cone tracing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Distributed ray tracing</a:t>
            </a:r>
            <a:endParaRPr lang="ru-RU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 l="29231" t="37660" r="27063" b="26228"/>
          <a:stretch>
            <a:fillRect/>
          </a:stretch>
        </p:blipFill>
        <p:spPr bwMode="auto">
          <a:xfrm>
            <a:off x="3432175" y="2636838"/>
            <a:ext cx="5327650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Beam tracing</a:t>
            </a:r>
            <a:endParaRPr lang="ru-RU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800"/>
              <a:t>Метод основан на трассировке не бесконечно тонких лучей, а пирамид, проходящих через каждый пиксель экранной плоскости</a:t>
            </a:r>
          </a:p>
          <a:p>
            <a:pPr lvl="1" eaLnBrk="1" hangingPunct="1">
              <a:lnSpc>
                <a:spcPct val="80000"/>
              </a:lnSpc>
            </a:pPr>
            <a:r>
              <a:rPr lang="ru-RU"/>
              <a:t>При пересечении пирамиды с отражающей поверхностью, испускается следующая пирамида и т.д.</a:t>
            </a:r>
          </a:p>
          <a:p>
            <a:pPr eaLnBrk="1" hangingPunct="1">
              <a:lnSpc>
                <a:spcPct val="80000"/>
              </a:lnSpc>
            </a:pPr>
            <a:r>
              <a:rPr lang="ru-RU" sz="2800"/>
              <a:t>Данный метод позволяет решить проблему алиасинга, присущую обычной трассировке лучей, однако в виду своей сложности практически не используется на практике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Cone tracing</a:t>
            </a:r>
            <a:endParaRPr lang="ru-RU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/>
              <a:t>Подобен методу </a:t>
            </a:r>
            <a:r>
              <a:rPr lang="en-US" sz="2800"/>
              <a:t>beam tracting</a:t>
            </a:r>
            <a:r>
              <a:rPr lang="ru-RU" sz="2800"/>
              <a:t>, только вместо пирамиды используется конус</a:t>
            </a:r>
          </a:p>
          <a:p>
            <a:pPr eaLnBrk="1" hangingPunct="1"/>
            <a:r>
              <a:rPr lang="ru-RU" sz="2800"/>
              <a:t>Решает проблемы алиасинга и смягчает тени</a:t>
            </a:r>
          </a:p>
          <a:p>
            <a:pPr eaLnBrk="1" hangingPunct="1"/>
            <a:r>
              <a:rPr lang="ru-RU" sz="2800"/>
              <a:t>Нахождение пересечения конуса с объектами сцены являются еще более сложными, что сделало данный метод непопулярным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Distributed ray tracing</a:t>
            </a:r>
            <a:endParaRPr lang="ru-RU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Данный метод основан на  испускании не одного, а нескольких лучей с небольшим </a:t>
            </a:r>
            <a:r>
              <a:rPr lang="ru-RU" b="1">
                <a:solidFill>
                  <a:schemeClr val="hlink"/>
                </a:solidFill>
              </a:rPr>
              <a:t>случайным</a:t>
            </a:r>
            <a:r>
              <a:rPr lang="ru-RU"/>
              <a:t> разбросом от «идеального» направления при трассировке</a:t>
            </a:r>
            <a:endParaRPr lang="en-US"/>
          </a:p>
          <a:p>
            <a:pPr lvl="1" eaLnBrk="1" hangingPunct="1">
              <a:lnSpc>
                <a:spcPct val="90000"/>
              </a:lnSpc>
            </a:pPr>
            <a:r>
              <a:rPr lang="ru-RU"/>
              <a:t>Отклонения лучей могут происходить не только в пространстве, но и во времени, что позволяет передать т.н. эффект </a:t>
            </a:r>
            <a:r>
              <a:rPr lang="en-US" b="1"/>
              <a:t>Motion Blur</a:t>
            </a:r>
            <a:r>
              <a:rPr lang="ru-RU"/>
              <a:t>, либо в спектральной области, что позволяет передать эффект </a:t>
            </a:r>
            <a:r>
              <a:rPr lang="ru-RU" b="1"/>
              <a:t>дисперсии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7351" y="1412875"/>
            <a:ext cx="6264275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076" y="981076"/>
            <a:ext cx="54006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48076" y="981076"/>
            <a:ext cx="54006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32175" y="1557338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5519739" y="1916113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5" name="Freeform 3"/>
          <p:cNvSpPr>
            <a:spLocks/>
          </p:cNvSpPr>
          <p:nvPr/>
        </p:nvSpPr>
        <p:spPr bwMode="auto">
          <a:xfrm>
            <a:off x="3000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Distributed Ray tracing</a:t>
            </a:r>
            <a:endParaRPr lang="ru-RU"/>
          </a:p>
        </p:txBody>
      </p:sp>
      <p:sp>
        <p:nvSpPr>
          <p:cNvPr id="23557" name="AutoShape 5"/>
          <p:cNvSpPr>
            <a:spLocks noChangeArrowheads="1"/>
          </p:cNvSpPr>
          <p:nvPr/>
        </p:nvSpPr>
        <p:spPr bwMode="auto">
          <a:xfrm rot="5400000">
            <a:off x="4405313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8" name="Oval 6"/>
          <p:cNvSpPr>
            <a:spLocks noChangeArrowheads="1"/>
          </p:cNvSpPr>
          <p:nvPr/>
        </p:nvSpPr>
        <p:spPr bwMode="auto">
          <a:xfrm>
            <a:off x="7537451" y="3570289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2928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 flipV="1">
            <a:off x="3000376" y="3859214"/>
            <a:ext cx="4608513" cy="936625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1" name="Freeform 9"/>
          <p:cNvSpPr>
            <a:spLocks/>
          </p:cNvSpPr>
          <p:nvPr/>
        </p:nvSpPr>
        <p:spPr bwMode="auto">
          <a:xfrm>
            <a:off x="3000375" y="4795839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2" name="Freeform 10"/>
          <p:cNvSpPr>
            <a:spLocks/>
          </p:cNvSpPr>
          <p:nvPr/>
        </p:nvSpPr>
        <p:spPr bwMode="auto">
          <a:xfrm>
            <a:off x="3000375" y="3284539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563" name="Oval 11"/>
          <p:cNvSpPr>
            <a:spLocks noChangeArrowheads="1"/>
          </p:cNvSpPr>
          <p:nvPr/>
        </p:nvSpPr>
        <p:spPr bwMode="auto">
          <a:xfrm>
            <a:off x="6457950" y="256222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 flipH="1" flipV="1">
            <a:off x="7321550" y="3067051"/>
            <a:ext cx="287338" cy="792163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 flipV="1">
            <a:off x="7321551" y="2636838"/>
            <a:ext cx="1222375" cy="430212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6" name="Freeform 15"/>
          <p:cNvSpPr>
            <a:spLocks/>
          </p:cNvSpPr>
          <p:nvPr/>
        </p:nvSpPr>
        <p:spPr bwMode="auto">
          <a:xfrm>
            <a:off x="3000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567" name="Text Box 16"/>
          <p:cNvSpPr txBox="1">
            <a:spLocks noChangeArrowheads="1"/>
          </p:cNvSpPr>
          <p:nvPr/>
        </p:nvSpPr>
        <p:spPr bwMode="auto">
          <a:xfrm>
            <a:off x="7896226" y="5157788"/>
            <a:ext cx="860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23568" name="Oval 18"/>
          <p:cNvSpPr>
            <a:spLocks noChangeArrowheads="1"/>
          </p:cNvSpPr>
          <p:nvPr/>
        </p:nvSpPr>
        <p:spPr bwMode="auto">
          <a:xfrm>
            <a:off x="8472489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29715" name="Line 19"/>
          <p:cNvSpPr>
            <a:spLocks noChangeShapeType="1"/>
          </p:cNvSpPr>
          <p:nvPr/>
        </p:nvSpPr>
        <p:spPr bwMode="auto">
          <a:xfrm>
            <a:off x="8543926" y="2598738"/>
            <a:ext cx="720725" cy="3810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16" name="Line 20"/>
          <p:cNvSpPr>
            <a:spLocks noChangeShapeType="1"/>
          </p:cNvSpPr>
          <p:nvPr/>
        </p:nvSpPr>
        <p:spPr bwMode="auto">
          <a:xfrm>
            <a:off x="9264650" y="2636838"/>
            <a:ext cx="647700" cy="144462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71" name="AutoShape 21"/>
          <p:cNvSpPr>
            <a:spLocks noChangeArrowheads="1"/>
          </p:cNvSpPr>
          <p:nvPr/>
        </p:nvSpPr>
        <p:spPr bwMode="auto">
          <a:xfrm>
            <a:off x="9696450" y="2492376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19" name="Line 23"/>
          <p:cNvSpPr>
            <a:spLocks noChangeShapeType="1"/>
          </p:cNvSpPr>
          <p:nvPr/>
        </p:nvSpPr>
        <p:spPr bwMode="auto">
          <a:xfrm flipV="1">
            <a:off x="3000376" y="3887789"/>
            <a:ext cx="4606925" cy="909637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0" name="Line 24"/>
          <p:cNvSpPr>
            <a:spLocks noChangeShapeType="1"/>
          </p:cNvSpPr>
          <p:nvPr/>
        </p:nvSpPr>
        <p:spPr bwMode="auto">
          <a:xfrm flipV="1">
            <a:off x="3000375" y="3860801"/>
            <a:ext cx="4635500" cy="969963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1" name="Line 25"/>
          <p:cNvSpPr>
            <a:spLocks noChangeShapeType="1"/>
          </p:cNvSpPr>
          <p:nvPr/>
        </p:nvSpPr>
        <p:spPr bwMode="auto">
          <a:xfrm flipH="1" flipV="1">
            <a:off x="7299326" y="3108326"/>
            <a:ext cx="307975" cy="75247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2" name="Line 26"/>
          <p:cNvSpPr>
            <a:spLocks noChangeShapeType="1"/>
          </p:cNvSpPr>
          <p:nvPr/>
        </p:nvSpPr>
        <p:spPr bwMode="auto">
          <a:xfrm flipH="1" flipV="1">
            <a:off x="7313614" y="2940050"/>
            <a:ext cx="293687" cy="920750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3" name="Line 27"/>
          <p:cNvSpPr>
            <a:spLocks noChangeShapeType="1"/>
          </p:cNvSpPr>
          <p:nvPr/>
        </p:nvSpPr>
        <p:spPr bwMode="auto">
          <a:xfrm flipH="1" flipV="1">
            <a:off x="7319964" y="3021013"/>
            <a:ext cx="312737" cy="79851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 flipH="1" flipV="1">
            <a:off x="7321551" y="2894013"/>
            <a:ext cx="307975" cy="920750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5" name="Line 29"/>
          <p:cNvSpPr>
            <a:spLocks noChangeShapeType="1"/>
          </p:cNvSpPr>
          <p:nvPr/>
        </p:nvSpPr>
        <p:spPr bwMode="auto">
          <a:xfrm flipH="1" flipV="1">
            <a:off x="7305676" y="3071813"/>
            <a:ext cx="322263" cy="77311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6" name="Line 30"/>
          <p:cNvSpPr>
            <a:spLocks noChangeShapeType="1"/>
          </p:cNvSpPr>
          <p:nvPr/>
        </p:nvSpPr>
        <p:spPr bwMode="auto">
          <a:xfrm flipH="1" flipV="1">
            <a:off x="7265989" y="3113089"/>
            <a:ext cx="327025" cy="78422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7" name="Line 31"/>
          <p:cNvSpPr>
            <a:spLocks noChangeShapeType="1"/>
          </p:cNvSpPr>
          <p:nvPr/>
        </p:nvSpPr>
        <p:spPr bwMode="auto">
          <a:xfrm flipH="1" flipV="1">
            <a:off x="7277101" y="3079751"/>
            <a:ext cx="322263" cy="82232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8" name="Line 32"/>
          <p:cNvSpPr>
            <a:spLocks noChangeShapeType="1"/>
          </p:cNvSpPr>
          <p:nvPr/>
        </p:nvSpPr>
        <p:spPr bwMode="auto">
          <a:xfrm flipH="1" flipV="1">
            <a:off x="7297738" y="3049589"/>
            <a:ext cx="303212" cy="82867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9" name="Line 33"/>
          <p:cNvSpPr>
            <a:spLocks noChangeShapeType="1"/>
          </p:cNvSpPr>
          <p:nvPr/>
        </p:nvSpPr>
        <p:spPr bwMode="auto">
          <a:xfrm flipV="1">
            <a:off x="7319963" y="2674938"/>
            <a:ext cx="1193800" cy="392112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0" name="Line 34"/>
          <p:cNvSpPr>
            <a:spLocks noChangeShapeType="1"/>
          </p:cNvSpPr>
          <p:nvPr/>
        </p:nvSpPr>
        <p:spPr bwMode="auto">
          <a:xfrm flipV="1">
            <a:off x="7292976" y="2768600"/>
            <a:ext cx="1179513" cy="3429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1" name="Line 35"/>
          <p:cNvSpPr>
            <a:spLocks noChangeShapeType="1"/>
          </p:cNvSpPr>
          <p:nvPr/>
        </p:nvSpPr>
        <p:spPr bwMode="auto">
          <a:xfrm flipV="1">
            <a:off x="7297738" y="2732088"/>
            <a:ext cx="1179512" cy="3302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2" name="Line 36"/>
          <p:cNvSpPr>
            <a:spLocks noChangeShapeType="1"/>
          </p:cNvSpPr>
          <p:nvPr/>
        </p:nvSpPr>
        <p:spPr bwMode="auto">
          <a:xfrm flipV="1">
            <a:off x="7280275" y="2711451"/>
            <a:ext cx="1195388" cy="409575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3" name="Line 37"/>
          <p:cNvSpPr>
            <a:spLocks noChangeShapeType="1"/>
          </p:cNvSpPr>
          <p:nvPr/>
        </p:nvSpPr>
        <p:spPr bwMode="auto">
          <a:xfrm flipV="1">
            <a:off x="7308851" y="2638426"/>
            <a:ext cx="1198563" cy="4302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4" name="Line 38"/>
          <p:cNvSpPr>
            <a:spLocks noChangeShapeType="1"/>
          </p:cNvSpPr>
          <p:nvPr/>
        </p:nvSpPr>
        <p:spPr bwMode="auto">
          <a:xfrm flipV="1">
            <a:off x="7326313" y="2597151"/>
            <a:ext cx="1225550" cy="4175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5" name="Line 39"/>
          <p:cNvSpPr>
            <a:spLocks noChangeShapeType="1"/>
          </p:cNvSpPr>
          <p:nvPr/>
        </p:nvSpPr>
        <p:spPr bwMode="auto">
          <a:xfrm flipV="1">
            <a:off x="7315200" y="2590800"/>
            <a:ext cx="1219200" cy="319088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6" name="Line 40"/>
          <p:cNvSpPr>
            <a:spLocks noChangeShapeType="1"/>
          </p:cNvSpPr>
          <p:nvPr/>
        </p:nvSpPr>
        <p:spPr bwMode="auto">
          <a:xfrm flipV="1">
            <a:off x="7304088" y="2632076"/>
            <a:ext cx="1219200" cy="27146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7" name="Line 41"/>
          <p:cNvSpPr>
            <a:spLocks noChangeShapeType="1"/>
          </p:cNvSpPr>
          <p:nvPr/>
        </p:nvSpPr>
        <p:spPr bwMode="auto">
          <a:xfrm flipV="1">
            <a:off x="7318375" y="2673350"/>
            <a:ext cx="1193800" cy="268288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8" name="Line 42"/>
          <p:cNvSpPr>
            <a:spLocks noChangeShapeType="1"/>
          </p:cNvSpPr>
          <p:nvPr/>
        </p:nvSpPr>
        <p:spPr bwMode="auto">
          <a:xfrm flipV="1">
            <a:off x="7319964" y="2714626"/>
            <a:ext cx="1176337" cy="2651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9" name="Line 43"/>
          <p:cNvSpPr>
            <a:spLocks noChangeShapeType="1"/>
          </p:cNvSpPr>
          <p:nvPr/>
        </p:nvSpPr>
        <p:spPr bwMode="auto">
          <a:xfrm>
            <a:off x="8543926" y="2636838"/>
            <a:ext cx="720725" cy="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0" name="Line 44"/>
          <p:cNvSpPr>
            <a:spLocks noChangeShapeType="1"/>
          </p:cNvSpPr>
          <p:nvPr/>
        </p:nvSpPr>
        <p:spPr bwMode="auto">
          <a:xfrm flipV="1">
            <a:off x="8518526" y="2662239"/>
            <a:ext cx="784225" cy="317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1" name="Line 45"/>
          <p:cNvSpPr>
            <a:spLocks noChangeShapeType="1"/>
          </p:cNvSpPr>
          <p:nvPr/>
        </p:nvSpPr>
        <p:spPr bwMode="auto">
          <a:xfrm>
            <a:off x="8515350" y="2630488"/>
            <a:ext cx="787400" cy="4445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2" name="Line 46"/>
          <p:cNvSpPr>
            <a:spLocks noChangeShapeType="1"/>
          </p:cNvSpPr>
          <p:nvPr/>
        </p:nvSpPr>
        <p:spPr bwMode="auto">
          <a:xfrm flipV="1">
            <a:off x="8496300" y="2674939"/>
            <a:ext cx="806450" cy="2222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3" name="Line 47"/>
          <p:cNvSpPr>
            <a:spLocks noChangeShapeType="1"/>
          </p:cNvSpPr>
          <p:nvPr/>
        </p:nvSpPr>
        <p:spPr bwMode="auto">
          <a:xfrm>
            <a:off x="8493125" y="2665413"/>
            <a:ext cx="812800" cy="1270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4" name="Line 48"/>
          <p:cNvSpPr>
            <a:spLocks noChangeShapeType="1"/>
          </p:cNvSpPr>
          <p:nvPr/>
        </p:nvSpPr>
        <p:spPr bwMode="auto">
          <a:xfrm>
            <a:off x="8547101" y="2608263"/>
            <a:ext cx="733425" cy="635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5" name="Line 49"/>
          <p:cNvSpPr>
            <a:spLocks noChangeShapeType="1"/>
          </p:cNvSpPr>
          <p:nvPr/>
        </p:nvSpPr>
        <p:spPr bwMode="auto">
          <a:xfrm flipV="1">
            <a:off x="8489950" y="2687639"/>
            <a:ext cx="812800" cy="2222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6" name="Line 50"/>
          <p:cNvSpPr>
            <a:spLocks noChangeShapeType="1"/>
          </p:cNvSpPr>
          <p:nvPr/>
        </p:nvSpPr>
        <p:spPr bwMode="auto">
          <a:xfrm flipV="1">
            <a:off x="8518526" y="2595564"/>
            <a:ext cx="746125" cy="5397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7" name="Line 51"/>
          <p:cNvSpPr>
            <a:spLocks noChangeShapeType="1"/>
          </p:cNvSpPr>
          <p:nvPr/>
        </p:nvSpPr>
        <p:spPr bwMode="auto">
          <a:xfrm>
            <a:off x="9258301" y="2598739"/>
            <a:ext cx="650875" cy="1793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8" name="Line 52"/>
          <p:cNvSpPr>
            <a:spLocks noChangeShapeType="1"/>
          </p:cNvSpPr>
          <p:nvPr/>
        </p:nvSpPr>
        <p:spPr bwMode="auto">
          <a:xfrm>
            <a:off x="9286876" y="2671764"/>
            <a:ext cx="625475" cy="10953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9" name="Line 53"/>
          <p:cNvSpPr>
            <a:spLocks noChangeShapeType="1"/>
          </p:cNvSpPr>
          <p:nvPr/>
        </p:nvSpPr>
        <p:spPr bwMode="auto">
          <a:xfrm>
            <a:off x="9278938" y="2627314"/>
            <a:ext cx="633412" cy="1539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50" name="Line 54"/>
          <p:cNvSpPr>
            <a:spLocks noChangeShapeType="1"/>
          </p:cNvSpPr>
          <p:nvPr/>
        </p:nvSpPr>
        <p:spPr bwMode="auto">
          <a:xfrm>
            <a:off x="9277350" y="2690814"/>
            <a:ext cx="635000" cy="904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04" name="Oval 14"/>
          <p:cNvSpPr>
            <a:spLocks noChangeArrowheads="1"/>
          </p:cNvSpPr>
          <p:nvPr/>
        </p:nvSpPr>
        <p:spPr bwMode="auto">
          <a:xfrm>
            <a:off x="5951538" y="4149725"/>
            <a:ext cx="119062" cy="122238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9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9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9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9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9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9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9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9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9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9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9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9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9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9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9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5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9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9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9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9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4" grpId="0" animBg="1"/>
      <p:bldP spid="29708" grpId="0" animBg="1"/>
      <p:bldP spid="29709" grpId="0" animBg="1"/>
      <p:bldP spid="29715" grpId="0" animBg="1"/>
      <p:bldP spid="29716" grpId="0" animBg="1"/>
      <p:bldP spid="29719" grpId="0" animBg="1"/>
      <p:bldP spid="29720" grpId="0" animBg="1"/>
      <p:bldP spid="29721" grpId="0" animBg="1"/>
      <p:bldP spid="29722" grpId="0" animBg="1"/>
      <p:bldP spid="29723" grpId="0" animBg="1"/>
      <p:bldP spid="29724" grpId="0" animBg="1"/>
      <p:bldP spid="29725" grpId="0" animBg="1"/>
      <p:bldP spid="29726" grpId="0" animBg="1"/>
      <p:bldP spid="29727" grpId="0" animBg="1"/>
      <p:bldP spid="29728" grpId="0" animBg="1"/>
      <p:bldP spid="29729" grpId="0" animBg="1"/>
      <p:bldP spid="29730" grpId="0" animBg="1"/>
      <p:bldP spid="29731" grpId="0" animBg="1"/>
      <p:bldP spid="29732" grpId="0" animBg="1"/>
      <p:bldP spid="29733" grpId="0" animBg="1"/>
      <p:bldP spid="29734" grpId="0" animBg="1"/>
      <p:bldP spid="29735" grpId="0" animBg="1"/>
      <p:bldP spid="29736" grpId="0" animBg="1"/>
      <p:bldP spid="29737" grpId="0" animBg="1"/>
      <p:bldP spid="29738" grpId="0" animBg="1"/>
      <p:bldP spid="29739" grpId="0" animBg="1"/>
      <p:bldP spid="29740" grpId="0" animBg="1"/>
      <p:bldP spid="29741" grpId="0" animBg="1"/>
      <p:bldP spid="29742" grpId="0" animBg="1"/>
      <p:bldP spid="29743" grpId="0" animBg="1"/>
      <p:bldP spid="29744" grpId="0" animBg="1"/>
      <p:bldP spid="29745" grpId="0" animBg="1"/>
      <p:bldP spid="29746" grpId="0" animBg="1"/>
      <p:bldP spid="29747" grpId="0" animBg="1"/>
      <p:bldP spid="29748" grpId="0" animBg="1"/>
      <p:bldP spid="29749" grpId="0" animBg="1"/>
      <p:bldP spid="297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600"/>
              <a:t>Достоинства и недостатки рендеринга, используемого в </a:t>
            </a:r>
            <a:r>
              <a:rPr lang="en-US" sz="3600"/>
              <a:t>OpenGL</a:t>
            </a:r>
            <a:endParaRPr lang="ru-RU" sz="360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OpenGL</a:t>
            </a:r>
            <a:r>
              <a:rPr lang="ru-RU"/>
              <a:t> изначально создавался для </a:t>
            </a:r>
            <a:r>
              <a:rPr lang="ru-RU" b="1"/>
              <a:t>интерактивной</a:t>
            </a:r>
            <a:r>
              <a:rPr lang="ru-RU"/>
              <a:t> визуализации трехмерных сцен</a:t>
            </a:r>
          </a:p>
          <a:p>
            <a:pPr lvl="1" eaLnBrk="1" hangingPunct="1"/>
            <a:r>
              <a:rPr lang="ru-RU"/>
              <a:t>Обеспечивает достаточно высокое качество визуализации сложных сцен, заданных полигональными сетками, в реальном времени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56F1A6F-C4AA-4247-8E67-D4794C079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Простой трассировщик лучей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48BAF3C-E954-4EA4-AFE2-7911EBA8A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005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C292300C-BF50-4230-B1E8-8E69C3DA0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476672"/>
            <a:ext cx="9281433" cy="617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876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D7BEAB2-7C82-40CF-BE59-3678661982BA}"/>
              </a:ext>
            </a:extLst>
          </p:cNvPr>
          <p:cNvSpPr txBox="1"/>
          <p:nvPr/>
        </p:nvSpPr>
        <p:spPr>
          <a:xfrm>
            <a:off x="479376" y="476672"/>
            <a:ext cx="108012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start, 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direction)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(start),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(direction)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 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GetPointAtTime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time)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time;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668714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AE5048-6F06-459D-BA93-0A2CD5745D7C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CRenderContext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RenderRectangle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scene,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left,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top,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width,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height,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IColorBuffer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colorBuffer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right = left + width;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bottom = top + height;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направления лучей в левом верхнем, правом верхнем и левом нижнем углах прямоугольной области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(left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top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rightTop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(right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top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leftBottom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(left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bottom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Шаг, с которым изменяется начальная координата луча вдоль горизонтальной оси экрана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rayStartHorizontalStep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rightTop.GetStart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/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)width;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Шаг, с которым изменяется начальная координата луча вдоль вертикальной оси экрана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rayStartVerticalStep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leftBottom.GetStart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/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)height;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Шаг, с которым изменяется направление луча вдоль горизонтальной оси экрана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rayDirectionHorizontalStep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rightTop.GetDirection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/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)width;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Шаг, с которым изменяется направление луча вдоль вертикальной оси экрана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rayDirectionVerticalStep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leftBottom.GetDirection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/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)height;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Начало и направление луча в левой верхней точке рисуемой области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start0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CVector3d direction0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8C8FC-2494-4232-98D1-4EB871C30546}"/>
              </a:ext>
            </a:extLst>
          </p:cNvPr>
          <p:cNvSpPr txBox="1"/>
          <p:nvPr/>
        </p:nvSpPr>
        <p:spPr>
          <a:xfrm>
            <a:off x="335360" y="1988840"/>
            <a:ext cx="11521279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CRenderContext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координаты центра пикселя в нормализованных координатах видового порта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CVector2d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GetNormalizedViewportCoord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начальную и конечную точки луча, проходящего через центр данного пикселя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pixelCenter.x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pixelCenter.y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pixelCenter.x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pixelCenter.y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Направление трассируемого луча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6BCD52-66E2-495B-B2E1-3D1A256D77FD}"/>
              </a:ext>
            </a:extLst>
          </p:cNvPr>
          <p:cNvSpPr txBox="1"/>
          <p:nvPr/>
        </p:nvSpPr>
        <p:spPr>
          <a:xfrm>
            <a:off x="59667" y="1196752"/>
            <a:ext cx="12072664" cy="50783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CRenderContext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depth)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Для вычисления нужно преобразовать глубину точки в нормализованную координату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умножить точку в нормализованных координатах на обратную матрицу произведения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матриц проецирования и моделирования-вида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CMatrix4d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invModelViewProj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GetInverseModelViewProjectionMatrix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/*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нормализованную координату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 (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от -1 (ближняя плоскость отсечения) до +1 (дальняя)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depth *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Теперь трансформируем четырехмерную точку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CVector4d pos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invModelViewProj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CVector4d(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преобразовываем ее в трехмерные координаты, выполняя перспективное деление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pos.Project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487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6E8047-4184-460D-9DC6-CC52BD513E17}"/>
              </a:ext>
            </a:extLst>
          </p:cNvPr>
          <p:cNvSpPr txBox="1"/>
          <p:nvPr/>
        </p:nvSpPr>
        <p:spPr>
          <a:xfrm>
            <a:off x="0" y="0"/>
            <a:ext cx="1228868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= top; y &lt; bottom;++y) {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Начало и направление луча в начале строки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start = start0;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CVector3d direction = direction0;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left; x &lt; right; ++x) {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Обрабатываемый пиксель с координатами (</a:t>
            </a:r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x, y)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находится внутри видового порта?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m_viewPort.TestPoint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y)) {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Трассируем луч по сцене и получаем цвет объекта в точке ближайшего столкновения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CVector4f color 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scene.Shade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(start, direction));</a:t>
            </a:r>
            <a:b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Записываем в буфер цвета квантованное значение цвета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colorBuffer.SetPixelColor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y,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QuantizeColor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(color));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  }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Пиксель находится за пределами видового порта и имеет цвет 0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colorBuffer.SetPixelColor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y, 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0x000000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  }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начальную точку и направление луча для следующего пикселя в данной строке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 +=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rayStartHorizontalStep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  direction +=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rayDirectionHorizontalStep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я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ем точку начала и направление трассировки луча для следующей рисуемой строки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start0 +=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rayStartVerticalStep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direction0 +=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rayDirectionVerticalStep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055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02E3FE-1601-424A-BFD4-7A0F20AD39C8}"/>
              </a:ext>
            </a:extLst>
          </p:cNvPr>
          <p:cNvSpPr txBox="1"/>
          <p:nvPr/>
        </p:nvSpPr>
        <p:spPr>
          <a:xfrm>
            <a:off x="0" y="0"/>
            <a:ext cx="12192000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CVector4f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::Shade(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ray)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Находим первое столкновение луча со сценой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GetFirstHit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(ray,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Связан ли шейдер с найденным объектом сцены?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HasShader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IShader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shader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GetShader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Берем информацию о первом столкновении луча с объектом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CHitInfo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hit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bestIntersection.GetHit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Инициализируем контекст за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тенения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для передачи его шейдеру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// Контекст затенения хранит информацию о закрашиваемой точке, а также о сцене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CShadeContext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shadeContext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hit.GetHitPoint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hit.GetHitPointInObjectSpace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hit.GetNormal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Шейдер, связанный с объектом, выполнит вычисление цвета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shader.Shade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shadeContext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Точек пересечения этого луча с объектами сцены нет,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поэтому возвращаем цвет заднего фона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m_backdropColor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971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E394D-018A-45D0-9B99-96B8780BBAD4}"/>
              </a:ext>
            </a:extLst>
          </p:cNvPr>
          <p:cNvSpPr txBox="1"/>
          <p:nvPr/>
        </p:nvSpPr>
        <p:spPr>
          <a:xfrm>
            <a:off x="0" y="0"/>
            <a:ext cx="121920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GetFirstHit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ray,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ppIntersectionObject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bestIntersection.Clear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m_objects.size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n; ++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Очищаем информацию о ранее найденных столкновениях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intersection.Clear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m_objects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Получаем геометрический объект, связанный с объектом сцены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IGeometryObject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geometryObject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sceneObject.GetGeometryObject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Ищем точки пересечения луча с данным геометрическим объектом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geometryObject.Hit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(ray, intersection))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bestIntersection.GetHitsCount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||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intersection.GetHit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GetHitTime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bestIntersection.GetHit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GetHitTime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intersection;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ppIntersectionObject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&amp;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Возвращаем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true,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если было найдено хоть одно столкновение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bestIntersection.GetHitsCount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33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Трассировка базовых геометрических примитивов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Параметрическое уравнение луча</a:t>
            </a:r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2855640" y="3429000"/>
            <a:ext cx="2952328" cy="12241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2855640" y="2060848"/>
            <a:ext cx="6192688" cy="25922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15"/>
          <p:cNvSpPr/>
          <p:nvPr/>
        </p:nvSpPr>
        <p:spPr>
          <a:xfrm>
            <a:off x="2783632" y="458112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639616" y="479715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151784" y="407707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18"/>
              <p:cNvSpPr txBox="1"/>
              <p:nvPr/>
            </p:nvSpPr>
            <p:spPr bwMode="auto">
              <a:xfrm>
                <a:off x="5880100" y="3789364"/>
                <a:ext cx="2674938" cy="7191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Объект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0100" y="3789364"/>
                <a:ext cx="2674938" cy="719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вал 19"/>
          <p:cNvSpPr/>
          <p:nvPr/>
        </p:nvSpPr>
        <p:spPr>
          <a:xfrm>
            <a:off x="7464152" y="263691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7536160" y="270892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3863752" y="4941169"/>
            <a:ext cx="6048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 – </a:t>
            </a:r>
            <a:r>
              <a:rPr lang="ru-RU" dirty="0"/>
              <a:t>точка испускания луча</a:t>
            </a:r>
          </a:p>
          <a:p>
            <a:r>
              <a:rPr lang="en-US" dirty="0"/>
              <a:t>c </a:t>
            </a:r>
            <a:r>
              <a:rPr lang="ru-RU" dirty="0"/>
              <a:t>– направление движения луча (вектор скорости)</a:t>
            </a:r>
          </a:p>
          <a:p>
            <a:r>
              <a:rPr lang="en-US" dirty="0"/>
              <a:t>t –</a:t>
            </a:r>
            <a:r>
              <a:rPr lang="ru-RU" dirty="0"/>
              <a:t> отрезок времени</a:t>
            </a:r>
          </a:p>
          <a:p>
            <a:r>
              <a:rPr lang="en-US" dirty="0"/>
              <a:t>P – </a:t>
            </a:r>
            <a:r>
              <a:rPr lang="ru-RU" dirty="0"/>
              <a:t>точка нахождения луча в момент времени </a:t>
            </a:r>
            <a:r>
              <a:rPr lang="en-US" dirty="0"/>
              <a:t>t</a:t>
            </a:r>
            <a:endParaRPr lang="ru-RU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Уравнение плоскости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744169" y="2348880"/>
            <a:ext cx="5904656" cy="2520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perspectiveRelaxedModerately" fov="4800000">
              <a:rot lat="1800000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6912521" y="2204864"/>
            <a:ext cx="0" cy="13681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12521" y="2492897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</a:t>
            </a:r>
            <a:endParaRPr lang="ru-RU" b="1" dirty="0"/>
          </a:p>
        </p:txBody>
      </p:sp>
      <p:sp>
        <p:nvSpPr>
          <p:cNvPr id="8" name="Овал 7"/>
          <p:cNvSpPr/>
          <p:nvPr/>
        </p:nvSpPr>
        <p:spPr>
          <a:xfrm>
            <a:off x="6840513" y="350100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7056537" y="3284985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112321" y="335699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11" name="Овал 10"/>
          <p:cNvSpPr/>
          <p:nvPr/>
        </p:nvSpPr>
        <p:spPr>
          <a:xfrm>
            <a:off x="5472361" y="342900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11"/>
              <p:cNvSpPr txBox="1"/>
              <p:nvPr/>
            </p:nvSpPr>
            <p:spPr bwMode="auto">
              <a:xfrm>
                <a:off x="1548433" y="4293369"/>
                <a:ext cx="7236296" cy="1655911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𝐵𝑦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𝐶𝑧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Объект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433" y="4293369"/>
                <a:ext cx="7236296" cy="1655911"/>
              </a:xfrm>
              <a:prstGeom prst="rect">
                <a:avLst/>
              </a:prstGeom>
              <a:blipFill>
                <a:blip r:embed="rId3"/>
                <a:stretch>
                  <a:fillRect l="-674" b="-25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871864" y="5877272"/>
            <a:ext cx="451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A, B, C – </a:t>
            </a:r>
            <a:r>
              <a:rPr lang="ru-RU" dirty="0"/>
              <a:t>координаты вектора нормали</a:t>
            </a:r>
            <a:r>
              <a:rPr lang="en-US" dirty="0"/>
              <a:t> </a:t>
            </a:r>
            <a:r>
              <a:rPr lang="en-US" b="1" dirty="0"/>
              <a:t>n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13"/>
              <p:cNvSpPr txBox="1"/>
              <p:nvPr/>
            </p:nvSpPr>
            <p:spPr bwMode="auto">
              <a:xfrm>
                <a:off x="4876800" y="6359525"/>
                <a:ext cx="2179737" cy="47625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4" name="Объект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6359525"/>
                <a:ext cx="2179737" cy="4762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Недостатки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 dirty="0"/>
              <a:t>Методика визуализации, используемая в </a:t>
            </a:r>
            <a:r>
              <a:rPr lang="en-US" sz="2800" dirty="0"/>
              <a:t>OpenGL</a:t>
            </a:r>
            <a:r>
              <a:rPr lang="ru-RU" sz="2800" dirty="0"/>
              <a:t>, основана на значительных упрощениях оптических процессов</a:t>
            </a:r>
          </a:p>
          <a:p>
            <a:pPr lvl="1" eaLnBrk="1" hangingPunct="1"/>
            <a:r>
              <a:rPr lang="ru-RU" dirty="0"/>
              <a:t>Достижение кинематографического качества изображения, создаваемого средствами </a:t>
            </a:r>
            <a:r>
              <a:rPr lang="en-US" dirty="0"/>
              <a:t>OpenGL </a:t>
            </a:r>
            <a:r>
              <a:rPr lang="ru-RU" dirty="0"/>
              <a:t>– в общем случае невозможная</a:t>
            </a:r>
            <a:r>
              <a:rPr lang="en-US" dirty="0"/>
              <a:t>*</a:t>
            </a:r>
            <a:r>
              <a:rPr lang="ru-RU" dirty="0"/>
              <a:t> задача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/>
          <p:nvPr/>
        </p:nvCxnSpPr>
        <p:spPr>
          <a:xfrm>
            <a:off x="5951984" y="3284984"/>
            <a:ext cx="4292352" cy="10164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плоскостью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151784" y="2132856"/>
            <a:ext cx="5904656" cy="2520280"/>
          </a:xfrm>
          <a:prstGeom prst="rect">
            <a:avLst/>
          </a:prstGeom>
          <a:solidFill>
            <a:srgbClr val="FFFF00">
              <a:alpha val="38824"/>
            </a:srgbClr>
          </a:solidFill>
          <a:scene3d>
            <a:camera prst="perspectiveRelaxedModerately" fov="4800000">
              <a:rot lat="1800000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V="1">
            <a:off x="7320136" y="1988840"/>
            <a:ext cx="0" cy="13681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320135" y="2276873"/>
            <a:ext cx="216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A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00FF"/>
                </a:solidFill>
              </a:rPr>
              <a:t>B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C</a:t>
            </a:r>
            <a:r>
              <a:rPr lang="en-US" sz="2400" dirty="0"/>
              <a:t>)</a:t>
            </a:r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7248128" y="328498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7464152" y="3068961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519936" y="3140969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9" name="Овал 8"/>
          <p:cNvSpPr/>
          <p:nvPr/>
        </p:nvSpPr>
        <p:spPr>
          <a:xfrm>
            <a:off x="5879976" y="321297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1703512" y="2276872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1703512" y="2276872"/>
            <a:ext cx="4248472" cy="9997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1631504" y="220486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2855640" y="2564905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Object 2"/>
              <p:cNvSpPr txBox="1"/>
              <p:nvPr/>
            </p:nvSpPr>
            <p:spPr bwMode="auto">
              <a:xfrm>
                <a:off x="938176" y="4258272"/>
                <a:ext cx="3177604" cy="178911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400" i="1" smtClean="0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400" i="1" smtClean="0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400" i="1" smtClean="0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07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38176" y="4258272"/>
                <a:ext cx="3177604" cy="1789113"/>
              </a:xfrm>
              <a:prstGeom prst="rect">
                <a:avLst/>
              </a:prstGeom>
              <a:blipFill>
                <a:blip r:embed="rId3"/>
                <a:stretch>
                  <a:fillRect r="-1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524000" y="234888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"/>
              <p:cNvSpPr txBox="1"/>
              <p:nvPr/>
            </p:nvSpPr>
            <p:spPr bwMode="auto">
              <a:xfrm>
                <a:off x="5140325" y="4365626"/>
                <a:ext cx="5372100" cy="4476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 smtClean="0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 smtClean="0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 smtClean="0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0325" y="4365626"/>
                <a:ext cx="5372100" cy="447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/>
              <p:cNvSpPr txBox="1"/>
              <p:nvPr/>
            </p:nvSpPr>
            <p:spPr bwMode="auto">
              <a:xfrm>
                <a:off x="5140326" y="4868864"/>
                <a:ext cx="5419725" cy="4476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i="1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i="1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i="1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0326" y="4868864"/>
                <a:ext cx="5419725" cy="447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/>
              <p:cNvSpPr txBox="1"/>
              <p:nvPr/>
            </p:nvSpPr>
            <p:spPr bwMode="auto">
              <a:xfrm>
                <a:off x="5140326" y="5373689"/>
                <a:ext cx="5160963" cy="4476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0326" y="5373689"/>
                <a:ext cx="5160963" cy="4476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"/>
              <p:cNvSpPr txBox="1"/>
              <p:nvPr/>
            </p:nvSpPr>
            <p:spPr bwMode="auto">
              <a:xfrm>
                <a:off x="0" y="5986464"/>
                <a:ext cx="8472264" cy="8715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∗1</m:t>
                          </m:r>
                        </m:num>
                        <m:den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den>
                      </m:f>
                      <m:r>
                        <a:rPr lang="ru-R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ru-R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ru-R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,1)</m:t>
                          </m:r>
                        </m:num>
                        <m:den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5986464"/>
                <a:ext cx="8472264" cy="8715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Объект 26"/>
              <p:cNvSpPr txBox="1"/>
              <p:nvPr/>
            </p:nvSpPr>
            <p:spPr bwMode="auto">
              <a:xfrm>
                <a:off x="8760296" y="5843712"/>
                <a:ext cx="2231652" cy="100488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ru-RU" sz="2000" i="1" smtClean="0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7" name="Объект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60296" y="5843712"/>
                <a:ext cx="2231652" cy="1004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Объект 18">
                <a:extLst>
                  <a:ext uri="{FF2B5EF4-FFF2-40B4-BE49-F238E27FC236}">
                    <a16:creationId xmlns:a16="http://schemas.microsoft.com/office/drawing/2014/main" id="{F65F055C-9E06-1E39-5330-285015A5C4DF}"/>
                  </a:ext>
                </a:extLst>
              </p:cNvPr>
              <p:cNvSpPr txBox="1"/>
              <p:nvPr/>
            </p:nvSpPr>
            <p:spPr bwMode="auto">
              <a:xfrm>
                <a:off x="2922835" y="1737620"/>
                <a:ext cx="2957137" cy="577254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Объект 18">
                <a:extLst>
                  <a:ext uri="{FF2B5EF4-FFF2-40B4-BE49-F238E27FC236}">
                    <a16:creationId xmlns:a16="http://schemas.microsoft.com/office/drawing/2014/main" id="{F65F055C-9E06-1E39-5330-285015A5C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2835" y="1737620"/>
                <a:ext cx="2957137" cy="5772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13">
                <a:extLst>
                  <a:ext uri="{FF2B5EF4-FFF2-40B4-BE49-F238E27FC236}">
                    <a16:creationId xmlns:a16="http://schemas.microsoft.com/office/drawing/2014/main" id="{FC5589BD-B271-B490-E0F4-35DBAF35CFC0}"/>
                  </a:ext>
                </a:extLst>
              </p:cNvPr>
              <p:cNvSpPr txBox="1"/>
              <p:nvPr/>
            </p:nvSpPr>
            <p:spPr bwMode="auto">
              <a:xfrm>
                <a:off x="9244855" y="2330810"/>
                <a:ext cx="2179737" cy="47625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4" name="Объект 13">
                <a:extLst>
                  <a:ext uri="{FF2B5EF4-FFF2-40B4-BE49-F238E27FC236}">
                    <a16:creationId xmlns:a16="http://schemas.microsoft.com/office/drawing/2014/main" id="{FC5589BD-B271-B490-E0F4-35DBAF35C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44855" y="2330810"/>
                <a:ext cx="2179737" cy="4762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23" grpId="0"/>
      <p:bldP spid="24" grpId="0"/>
      <p:bldP spid="25" grpId="0"/>
      <p:bldP spid="26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A57E9-EDF7-4452-9B16-292652EF1AB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740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bool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CPlane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::Hit(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CRay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const&amp;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ray, 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CIntersection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&amp;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intersection) 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const</a:t>
                </a:r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{</a:t>
                </a:r>
              </a:p>
              <a:p>
                <a:r>
                  <a:rPr lang="en-US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  // </a:t>
                </a:r>
                <a:r>
                  <a:rPr lang="ru-RU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Величина, меньше которой модуль скалярного произведения вектора направления луча и</a:t>
                </a:r>
                <a:endParaRPr lang="ru-RU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ru-RU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  // нормали плоскости означает параллельность луча и плоскости</a:t>
                </a:r>
                <a:endParaRPr lang="ru-RU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ru-RU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 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const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double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EPSILON = 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1e-10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b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</a:br>
                <a:r>
                  <a:rPr lang="en-US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  // </a:t>
                </a:r>
                <a:r>
                  <a:rPr lang="ru-RU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Вместо преобразования плоскости выполняем обратное преобразование луча</a:t>
                </a:r>
                <a:endParaRPr lang="ru-RU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ru-RU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  // Результат будет тот же самый</a:t>
                </a:r>
                <a:endParaRPr lang="ru-RU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ru-RU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 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CRay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invRay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= Transform(ray, 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GetInverseTransform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());</a:t>
                </a:r>
              </a:p>
              <a:p>
                <a:b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</a:br>
                <a:r>
                  <a:rPr lang="en-US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  // </a:t>
                </a:r>
                <a:r>
                  <a:rPr lang="ru-RU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Нормаль к плоскости в системе координат объекта</a:t>
                </a:r>
                <a:endParaRPr lang="ru-RU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ru-RU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 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CVector3d </a:t>
                </a:r>
                <a:r>
                  <a:rPr lang="en-US" b="0" dirty="0" err="1">
                    <a:solidFill>
                      <a:srgbClr val="FF0000"/>
                    </a:solidFill>
                    <a:effectLst/>
                    <a:latin typeface="Consolas" panose="020B0609020204030204" pitchFamily="49" charset="0"/>
                  </a:rPr>
                  <a:t>normalInObjectSpace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= 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m_planeEquation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b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</a:br>
                <a:r>
                  <a:rPr lang="en-US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  // </a:t>
                </a:r>
                <a:r>
                  <a:rPr lang="ru-RU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Скалярное произведение направления луча и нормали к плоскости</a:t>
                </a:r>
                <a:r>
                  <a:rPr lang="en-US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ru-RU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ru-RU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008000"/>
                    </a:solidFill>
                    <a:latin typeface="Consolas" panose="020B0609020204030204" pitchFamily="49" charset="0"/>
                  </a:rPr>
                  <a:t>)</a:t>
                </a:r>
                <a:endParaRPr lang="ru-RU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ru-RU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 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double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normalDotDirection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= Dot(</a:t>
                </a:r>
                <a:r>
                  <a:rPr lang="en-US" b="0" dirty="0" err="1">
                    <a:solidFill>
                      <a:srgbClr val="00B050"/>
                    </a:solidFill>
                    <a:effectLst/>
                    <a:latin typeface="Consolas" panose="020B0609020204030204" pitchFamily="49" charset="0"/>
                  </a:rPr>
                  <a:t>invRay.GetDirection</a:t>
                </a:r>
                <a:r>
                  <a:rPr lang="en-US" b="0" dirty="0">
                    <a:solidFill>
                      <a:srgbClr val="00B050"/>
                    </a:solidFill>
                    <a:effectLst/>
                    <a:latin typeface="Consolas" panose="020B0609020204030204" pitchFamily="49" charset="0"/>
                  </a:rPr>
                  <a:t>()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en-US" b="0" dirty="0" err="1">
                    <a:solidFill>
                      <a:srgbClr val="FF0000"/>
                    </a:solidFill>
                    <a:effectLst/>
                    <a:latin typeface="Consolas" panose="020B0609020204030204" pitchFamily="49" charset="0"/>
                  </a:rPr>
                  <a:t>normalInObjectSpace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);</a:t>
                </a:r>
              </a:p>
              <a:p>
                <a:b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</a:br>
                <a:r>
                  <a:rPr lang="en-US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  // </a:t>
                </a:r>
                <a:r>
                  <a:rPr lang="ru-RU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Если скалярное произведение близко к нулю, луч параллелен плоскости</a:t>
                </a:r>
                <a:endParaRPr lang="ru-RU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ru-RU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 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if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(fabs(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normalDotDirection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 &lt; EPSILON)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 {</a:t>
                </a:r>
              </a:p>
              <a:p>
                <a:r>
                  <a:rPr lang="en-US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    // </a:t>
                </a:r>
                <a:r>
                  <a:rPr lang="ru-RU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Луч параллелен плоскости - точек пересечения нет</a:t>
                </a:r>
                <a:endParaRPr lang="ru-RU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ru-RU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   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return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false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 }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   …</a:t>
                </a:r>
                <a:b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</a:br>
                <a:r>
                  <a:rPr lang="en-US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  </a:t>
                </a:r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A57E9-EDF7-4452-9B16-292652EF1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740307"/>
              </a:xfrm>
              <a:prstGeom prst="rect">
                <a:avLst/>
              </a:prstGeom>
              <a:blipFill>
                <a:blip r:embed="rId2"/>
                <a:stretch>
                  <a:fillRect l="-400" t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D0B770DC-E01A-F61B-B530-853A3FA29867}"/>
                  </a:ext>
                </a:extLst>
              </p:cNvPr>
              <p:cNvSpPr txBox="1"/>
              <p:nvPr/>
            </p:nvSpPr>
            <p:spPr bwMode="auto">
              <a:xfrm>
                <a:off x="9264352" y="5580738"/>
                <a:ext cx="2749885" cy="1159569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sz="2400" i="1" smtClean="0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ru-RU" sz="2400" i="1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acc>
                            <m:accPr>
                              <m:chr m:val="⃗"/>
                              <m:ctrlPr>
                                <a:rPr lang="ru-RU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D0B770DC-E01A-F61B-B530-853A3FA29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64352" y="5580738"/>
                <a:ext cx="2749885" cy="11595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5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F9F01-ACCA-4835-B45D-06B83397A9BE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m_planeEquation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= (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nx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ny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nz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, D);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-Dot(CVector4d(</a:t>
            </a:r>
            <a:r>
              <a:rPr lang="en-US" sz="1700" b="0" dirty="0" err="1">
                <a:solidFill>
                  <a:srgbClr val="FF9933"/>
                </a:solidFill>
                <a:effectLst/>
                <a:latin typeface="Consolas" panose="020B0609020204030204" pitchFamily="49" charset="0"/>
              </a:rPr>
              <a:t>invRay.GetStart</a:t>
            </a:r>
            <a:r>
              <a:rPr lang="en-US" sz="1700" b="0" dirty="0">
                <a:solidFill>
                  <a:srgbClr val="FF9933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m_planeEquation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normalDotDirection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EPSILON)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Нас интересует пересечение в направлении луча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точку столкновения с лучом в системе координат сцены в момент столкновения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hitPoint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ray.GetPointAtTime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точку столкновения с лучом в системе координат объекта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hitPointInObjectSpace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invRay.GetPointAtTime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нормаль к плоскости в системе координат объекта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normalInWorldSpace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GetNormalMatrix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normalInObjectSpace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 список точек пересечения добавляем информацию о найденной точке пересечения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intersection.AddHit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CHitInfo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Когда столкнулись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*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 кем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hitPoint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hitPointInObjectSpace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Точка соударения луча с поверхностью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normalInWorldSpace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normalInObjectSpace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Нормаль к поверхности в точке соударения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));</a:t>
            </a:r>
          </a:p>
          <a:p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Точка столкновения есть, возвращаем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10935-2917-4408-8757-8DE3597663CA}"/>
              </a:ext>
            </a:extLst>
          </p:cNvPr>
          <p:cNvSpPr txBox="1"/>
          <p:nvPr/>
        </p:nvSpPr>
        <p:spPr>
          <a:xfrm>
            <a:off x="245350" y="1999061"/>
            <a:ext cx="11701300" cy="42473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CGeometryObjectImpl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(CMatrix4d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transform)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transform;</a:t>
            </a:r>
          </a:p>
          <a:p>
            <a:endParaRPr lang="ru-RU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Также вычисляем матрицу обратного преобразования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transform.GetInverseMatrix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Матрица нормали – подматрица обратной транспонированной матрицы моделирования-вида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m_normalMatrix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.SetColumn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m_invTransform.GetRow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m_normalMatrix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.SetColumn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m_invTransform.GetRow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m_normalMatrix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.SetColumn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m_invTransform.GetRow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Уведомляем наследников об изменении матрицы преобразования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OnUpdateTransform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26682349-2115-67B5-F61C-C55C3E497685}"/>
                  </a:ext>
                </a:extLst>
              </p:cNvPr>
              <p:cNvSpPr txBox="1"/>
              <p:nvPr/>
            </p:nvSpPr>
            <p:spPr bwMode="auto">
              <a:xfrm>
                <a:off x="9260421" y="610722"/>
                <a:ext cx="2664296" cy="87153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sz="2400" i="1" smtClean="0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ru-RU" sz="2400" i="1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acc>
                            <m:accPr>
                              <m:chr m:val="⃗"/>
                              <m:ctrlPr>
                                <a:rPr lang="ru-RU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26682349-2115-67B5-F61C-C55C3E497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60421" y="610722"/>
                <a:ext cx="2664296" cy="8715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04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30783-3250-2FBA-0F32-E23A02A81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20CCF-B656-5BA2-08F8-A8695C35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1556792"/>
            <a:ext cx="6920264" cy="51988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2297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9F633-586C-E5EB-B815-EF557DF5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Трассировка лучей во фрагментном шейдере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0FE7E4-868E-C8B3-2A1D-3D6F97097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91196"/>
            <a:ext cx="7620000" cy="42862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4FC218-A136-5625-0208-9887B7D73762}"/>
              </a:ext>
            </a:extLst>
          </p:cNvPr>
          <p:cNvSpPr txBox="1"/>
          <p:nvPr/>
        </p:nvSpPr>
        <p:spPr>
          <a:xfrm>
            <a:off x="7392144" y="6496815"/>
            <a:ext cx="4799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https://www.shadertoy.com/view/XcscDX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88830-3ABA-80D7-ACB9-DCAB09DE3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352" y="2081024"/>
            <a:ext cx="2686425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02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27CAF-048A-0F2E-221B-2FF920DE4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Расчёт пересечения туннеля с плоскостью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B59FE0-4C81-C180-A3C9-846E84A1756A}"/>
              </a:ext>
            </a:extLst>
          </p:cNvPr>
          <p:cNvGrpSpPr/>
          <p:nvPr/>
        </p:nvGrpSpPr>
        <p:grpSpPr>
          <a:xfrm>
            <a:off x="-673968" y="2240868"/>
            <a:ext cx="15121680" cy="144016"/>
            <a:chOff x="-673968" y="2276872"/>
            <a:chExt cx="15121680" cy="14401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6A0E56-31EA-5C03-D019-2938E59B220F}"/>
                </a:ext>
              </a:extLst>
            </p:cNvPr>
            <p:cNvSpPr/>
            <p:nvPr/>
          </p:nvSpPr>
          <p:spPr>
            <a:xfrm>
              <a:off x="-673968" y="2276872"/>
              <a:ext cx="1512168" cy="14401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A79A11A-8FDE-EB83-EDAD-D8EA7758BEFC}"/>
                </a:ext>
              </a:extLst>
            </p:cNvPr>
            <p:cNvSpPr/>
            <p:nvPr/>
          </p:nvSpPr>
          <p:spPr>
            <a:xfrm>
              <a:off x="838200" y="2276872"/>
              <a:ext cx="1512168" cy="1440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59A959-12D8-6FF9-CF44-E12B2E7BD99C}"/>
                </a:ext>
              </a:extLst>
            </p:cNvPr>
            <p:cNvSpPr/>
            <p:nvPr/>
          </p:nvSpPr>
          <p:spPr>
            <a:xfrm>
              <a:off x="2350368" y="2276872"/>
              <a:ext cx="1512168" cy="14401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D52C50-139A-9D6E-B6AA-C502E0D5D122}"/>
                </a:ext>
              </a:extLst>
            </p:cNvPr>
            <p:cNvSpPr/>
            <p:nvPr/>
          </p:nvSpPr>
          <p:spPr>
            <a:xfrm>
              <a:off x="3862536" y="2276872"/>
              <a:ext cx="1512168" cy="1440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D8C22F-7153-BE63-3534-1C146A0F908B}"/>
                </a:ext>
              </a:extLst>
            </p:cNvPr>
            <p:cNvSpPr/>
            <p:nvPr/>
          </p:nvSpPr>
          <p:spPr>
            <a:xfrm>
              <a:off x="5374704" y="2276872"/>
              <a:ext cx="1512168" cy="14401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BF8FEB-97EC-9CFC-5431-D3C29C70D52C}"/>
                </a:ext>
              </a:extLst>
            </p:cNvPr>
            <p:cNvSpPr/>
            <p:nvPr/>
          </p:nvSpPr>
          <p:spPr>
            <a:xfrm>
              <a:off x="6886872" y="2276872"/>
              <a:ext cx="1512168" cy="1440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AD9CF6-92CB-B029-CB06-1A9519FAE6A3}"/>
                </a:ext>
              </a:extLst>
            </p:cNvPr>
            <p:cNvSpPr/>
            <p:nvPr/>
          </p:nvSpPr>
          <p:spPr>
            <a:xfrm>
              <a:off x="8399040" y="2276872"/>
              <a:ext cx="1512168" cy="14401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1DB5EB9-2D22-18D1-93A3-43802E6C9C95}"/>
                </a:ext>
              </a:extLst>
            </p:cNvPr>
            <p:cNvSpPr/>
            <p:nvPr/>
          </p:nvSpPr>
          <p:spPr>
            <a:xfrm>
              <a:off x="9911208" y="2276872"/>
              <a:ext cx="1512168" cy="1440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615FDE-5389-BAA4-DFAD-A283A4F2BC4D}"/>
                </a:ext>
              </a:extLst>
            </p:cNvPr>
            <p:cNvSpPr/>
            <p:nvPr/>
          </p:nvSpPr>
          <p:spPr>
            <a:xfrm>
              <a:off x="11423376" y="2276872"/>
              <a:ext cx="1512168" cy="14401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085224-71E9-374D-1E39-421FDEEB95A7}"/>
                </a:ext>
              </a:extLst>
            </p:cNvPr>
            <p:cNvSpPr/>
            <p:nvPr/>
          </p:nvSpPr>
          <p:spPr>
            <a:xfrm>
              <a:off x="12935544" y="2276872"/>
              <a:ext cx="1512168" cy="1440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A84CA0-9972-F06B-4CA5-37FC43112A40}"/>
              </a:ext>
            </a:extLst>
          </p:cNvPr>
          <p:cNvGrpSpPr/>
          <p:nvPr/>
        </p:nvGrpSpPr>
        <p:grpSpPr>
          <a:xfrm>
            <a:off x="-673968" y="4473116"/>
            <a:ext cx="15121680" cy="144016"/>
            <a:chOff x="-673968" y="2276872"/>
            <a:chExt cx="15121680" cy="1440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778F74-5511-D992-A4CF-AF759E06DF95}"/>
                </a:ext>
              </a:extLst>
            </p:cNvPr>
            <p:cNvSpPr/>
            <p:nvPr/>
          </p:nvSpPr>
          <p:spPr>
            <a:xfrm>
              <a:off x="-673968" y="2276872"/>
              <a:ext cx="1512168" cy="14401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FFBF34-7A94-CD48-AF38-C9A5D7BFA917}"/>
                </a:ext>
              </a:extLst>
            </p:cNvPr>
            <p:cNvSpPr/>
            <p:nvPr/>
          </p:nvSpPr>
          <p:spPr>
            <a:xfrm>
              <a:off x="838200" y="2276872"/>
              <a:ext cx="1512168" cy="1440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75F1F23-C73D-D289-ACF8-001EEE8EEB4C}"/>
                </a:ext>
              </a:extLst>
            </p:cNvPr>
            <p:cNvSpPr/>
            <p:nvPr/>
          </p:nvSpPr>
          <p:spPr>
            <a:xfrm>
              <a:off x="2350368" y="2276872"/>
              <a:ext cx="1512168" cy="14401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632B14-4E3B-15B5-A46B-7D8293ECB15A}"/>
                </a:ext>
              </a:extLst>
            </p:cNvPr>
            <p:cNvSpPr/>
            <p:nvPr/>
          </p:nvSpPr>
          <p:spPr>
            <a:xfrm>
              <a:off x="3862536" y="2276872"/>
              <a:ext cx="1512168" cy="1440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35985F4-7936-CF0A-A1A3-B379E0F681C7}"/>
                </a:ext>
              </a:extLst>
            </p:cNvPr>
            <p:cNvSpPr/>
            <p:nvPr/>
          </p:nvSpPr>
          <p:spPr>
            <a:xfrm>
              <a:off x="5374704" y="2276872"/>
              <a:ext cx="1512168" cy="14401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23580B-E84A-43F7-EED4-E5906AA2FBB6}"/>
                </a:ext>
              </a:extLst>
            </p:cNvPr>
            <p:cNvSpPr/>
            <p:nvPr/>
          </p:nvSpPr>
          <p:spPr>
            <a:xfrm>
              <a:off x="6886872" y="2276872"/>
              <a:ext cx="1512168" cy="1440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6EA9FCD-3436-03B2-A153-A65E6BC62C20}"/>
                </a:ext>
              </a:extLst>
            </p:cNvPr>
            <p:cNvSpPr/>
            <p:nvPr/>
          </p:nvSpPr>
          <p:spPr>
            <a:xfrm>
              <a:off x="8399040" y="2276872"/>
              <a:ext cx="1512168" cy="14401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67B805-2A11-E28E-2D4A-3E8B483CC404}"/>
                </a:ext>
              </a:extLst>
            </p:cNvPr>
            <p:cNvSpPr/>
            <p:nvPr/>
          </p:nvSpPr>
          <p:spPr>
            <a:xfrm>
              <a:off x="9911208" y="2276872"/>
              <a:ext cx="1512168" cy="1440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630AE1-A8F0-F2A4-8204-6D98D94BA28A}"/>
                </a:ext>
              </a:extLst>
            </p:cNvPr>
            <p:cNvSpPr/>
            <p:nvPr/>
          </p:nvSpPr>
          <p:spPr>
            <a:xfrm>
              <a:off x="11423376" y="2276872"/>
              <a:ext cx="1512168" cy="14401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251D2CE-DB3C-7759-9C49-C18F4A196CFE}"/>
                </a:ext>
              </a:extLst>
            </p:cNvPr>
            <p:cNvSpPr/>
            <p:nvPr/>
          </p:nvSpPr>
          <p:spPr>
            <a:xfrm>
              <a:off x="12935544" y="2276872"/>
              <a:ext cx="1512168" cy="1440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rapezoid 25">
            <a:extLst>
              <a:ext uri="{FF2B5EF4-FFF2-40B4-BE49-F238E27FC236}">
                <a16:creationId xmlns:a16="http://schemas.microsoft.com/office/drawing/2014/main" id="{EF056548-B97E-6FDD-56A0-A39913A2B752}"/>
              </a:ext>
            </a:extLst>
          </p:cNvPr>
          <p:cNvSpPr/>
          <p:nvPr/>
        </p:nvSpPr>
        <p:spPr>
          <a:xfrm rot="16200000">
            <a:off x="1026131" y="2858411"/>
            <a:ext cx="1368148" cy="1141177"/>
          </a:xfrm>
          <a:prstGeom prst="trapezoid">
            <a:avLst>
              <a:gd name="adj" fmla="val 5703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71EDB0-4043-ACE3-31FF-920D3C9CECFE}"/>
              </a:ext>
            </a:extLst>
          </p:cNvPr>
          <p:cNvSpPr/>
          <p:nvPr/>
        </p:nvSpPr>
        <p:spPr>
          <a:xfrm>
            <a:off x="5616974" y="2744925"/>
            <a:ext cx="1824888" cy="13681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795849-E65C-8387-BBFD-3D849AE583B9}"/>
              </a:ext>
            </a:extLst>
          </p:cNvPr>
          <p:cNvCxnSpPr>
            <a:cxnSpLocks/>
          </p:cNvCxnSpPr>
          <p:nvPr/>
        </p:nvCxnSpPr>
        <p:spPr>
          <a:xfrm>
            <a:off x="2249656" y="2906941"/>
            <a:ext cx="478123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38AB3F-00C9-F908-99B1-CA46905B04D4}"/>
              </a:ext>
            </a:extLst>
          </p:cNvPr>
          <p:cNvCxnSpPr/>
          <p:nvPr/>
        </p:nvCxnSpPr>
        <p:spPr>
          <a:xfrm>
            <a:off x="2280794" y="3104964"/>
            <a:ext cx="399036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4D1F38-2375-FD37-E567-F4F80132C8B4}"/>
              </a:ext>
            </a:extLst>
          </p:cNvPr>
          <p:cNvSpPr/>
          <p:nvPr/>
        </p:nvSpPr>
        <p:spPr>
          <a:xfrm>
            <a:off x="6965777" y="2855591"/>
            <a:ext cx="102700" cy="102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E26FD42-6E1E-4B3C-723A-9360C1706696}"/>
              </a:ext>
            </a:extLst>
          </p:cNvPr>
          <p:cNvCxnSpPr>
            <a:cxnSpLocks/>
          </p:cNvCxnSpPr>
          <p:nvPr/>
        </p:nvCxnSpPr>
        <p:spPr>
          <a:xfrm flipV="1">
            <a:off x="6548438" y="2898786"/>
            <a:ext cx="482450" cy="551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F735580-BDDC-FE16-85D8-53357D81E775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139616" y="2384883"/>
            <a:ext cx="2244166" cy="1044117"/>
          </a:xfrm>
          <a:prstGeom prst="straightConnector1">
            <a:avLst/>
          </a:prstGeom>
          <a:ln w="635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26AD21D-7FA9-5E40-D98A-AF9F99E64B4C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139616" y="2898786"/>
            <a:ext cx="1141178" cy="530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75A8C56-CC81-5EA3-78E8-6398803C8541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139616" y="2384882"/>
            <a:ext cx="3628070" cy="1044118"/>
          </a:xfrm>
          <a:prstGeom prst="straightConnector1">
            <a:avLst/>
          </a:prstGeom>
          <a:ln w="9525">
            <a:solidFill>
              <a:srgbClr val="0000FF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8704E80-F24F-CA54-E3A3-B236EFC57DC7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139616" y="3104964"/>
            <a:ext cx="1141178" cy="32403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0D460EF-3F37-1E06-E6FD-F2FEFE96514B}"/>
              </a:ext>
            </a:extLst>
          </p:cNvPr>
          <p:cNvCxnSpPr>
            <a:cxnSpLocks/>
          </p:cNvCxnSpPr>
          <p:nvPr/>
        </p:nvCxnSpPr>
        <p:spPr>
          <a:xfrm flipV="1">
            <a:off x="476652" y="2406028"/>
            <a:ext cx="0" cy="104411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DC89D1CA-5F9A-C5BD-ACBA-29112F16251C}"/>
              </a:ext>
            </a:extLst>
          </p:cNvPr>
          <p:cNvSpPr/>
          <p:nvPr/>
        </p:nvSpPr>
        <p:spPr>
          <a:xfrm>
            <a:off x="6234195" y="3053614"/>
            <a:ext cx="102700" cy="1027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3AED5A0-B0C8-D3B7-654C-CEECD90CB81A}"/>
              </a:ext>
            </a:extLst>
          </p:cNvPr>
          <p:cNvCxnSpPr>
            <a:cxnSpLocks/>
          </p:cNvCxnSpPr>
          <p:nvPr/>
        </p:nvCxnSpPr>
        <p:spPr>
          <a:xfrm flipH="1" flipV="1">
            <a:off x="6279854" y="3104964"/>
            <a:ext cx="268584" cy="3451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BD27CEC4-F338-4825-D515-DC77EE120A69}"/>
              </a:ext>
            </a:extLst>
          </p:cNvPr>
          <p:cNvSpPr txBox="1"/>
          <p:nvPr/>
        </p:nvSpPr>
        <p:spPr>
          <a:xfrm>
            <a:off x="178888" y="2601883"/>
            <a:ext cx="29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14D87E5-8C20-87BC-D649-53DB40F61BAF}"/>
              </a:ext>
            </a:extLst>
          </p:cNvPr>
          <p:cNvCxnSpPr>
            <a:cxnSpLocks/>
          </p:cNvCxnSpPr>
          <p:nvPr/>
        </p:nvCxnSpPr>
        <p:spPr>
          <a:xfrm flipV="1">
            <a:off x="1138044" y="3019472"/>
            <a:ext cx="0" cy="3753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B89EC6D3-697E-2AF5-A434-E2FA78C525B3}"/>
              </a:ext>
            </a:extLst>
          </p:cNvPr>
          <p:cNvSpPr txBox="1"/>
          <p:nvPr/>
        </p:nvSpPr>
        <p:spPr>
          <a:xfrm>
            <a:off x="1137029" y="2808263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39B349F-B124-FE7C-53B7-CD2F0D4C63A5}"/>
              </a:ext>
            </a:extLst>
          </p:cNvPr>
          <p:cNvCxnSpPr>
            <a:cxnSpLocks/>
          </p:cNvCxnSpPr>
          <p:nvPr/>
        </p:nvCxnSpPr>
        <p:spPr>
          <a:xfrm>
            <a:off x="1138044" y="3416004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8DF2CB80-CEDA-BB79-AC27-CC340CE1B648}"/>
              </a:ext>
            </a:extLst>
          </p:cNvPr>
          <p:cNvSpPr txBox="1"/>
          <p:nvPr/>
        </p:nvSpPr>
        <p:spPr>
          <a:xfrm>
            <a:off x="1266820" y="335110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B1AAC1A-D0D5-F8C0-2A1B-45D94C1BA3A6}"/>
              </a:ext>
            </a:extLst>
          </p:cNvPr>
          <p:cNvCxnSpPr>
            <a:cxnSpLocks/>
          </p:cNvCxnSpPr>
          <p:nvPr/>
        </p:nvCxnSpPr>
        <p:spPr>
          <a:xfrm flipV="1">
            <a:off x="6542072" y="3053614"/>
            <a:ext cx="0" cy="3753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F3309D3-E960-9C1A-9FB2-8046A3CDFA60}"/>
              </a:ext>
            </a:extLst>
          </p:cNvPr>
          <p:cNvCxnSpPr>
            <a:cxnSpLocks/>
          </p:cNvCxnSpPr>
          <p:nvPr/>
        </p:nvCxnSpPr>
        <p:spPr>
          <a:xfrm>
            <a:off x="6542072" y="3450146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EA4298EE-2434-F08E-F1BE-71578C630E74}"/>
              </a:ext>
            </a:extLst>
          </p:cNvPr>
          <p:cNvSpPr txBox="1"/>
          <p:nvPr/>
        </p:nvSpPr>
        <p:spPr>
          <a:xfrm>
            <a:off x="6670848" y="3385248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1242AAC-0B80-E050-4B2B-E06CF25392AB}"/>
              </a:ext>
            </a:extLst>
          </p:cNvPr>
          <p:cNvSpPr txBox="1"/>
          <p:nvPr/>
        </p:nvSpPr>
        <p:spPr>
          <a:xfrm>
            <a:off x="6338779" y="296948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0" name="Trapezoid 119">
            <a:extLst>
              <a:ext uri="{FF2B5EF4-FFF2-40B4-BE49-F238E27FC236}">
                <a16:creationId xmlns:a16="http://schemas.microsoft.com/office/drawing/2014/main" id="{63E45893-AFAE-E7A0-247D-209B06C1B90A}"/>
              </a:ext>
            </a:extLst>
          </p:cNvPr>
          <p:cNvSpPr/>
          <p:nvPr/>
        </p:nvSpPr>
        <p:spPr>
          <a:xfrm rot="16200000">
            <a:off x="797763" y="5238212"/>
            <a:ext cx="1824890" cy="1141177"/>
          </a:xfrm>
          <a:prstGeom prst="trapezoid">
            <a:avLst>
              <a:gd name="adj" fmla="val 7567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A8F95C7-BE59-3CA8-6981-42D69BA8833A}"/>
              </a:ext>
            </a:extLst>
          </p:cNvPr>
          <p:cNvCxnSpPr>
            <a:cxnSpLocks/>
          </p:cNvCxnSpPr>
          <p:nvPr/>
        </p:nvCxnSpPr>
        <p:spPr>
          <a:xfrm>
            <a:off x="1117186" y="5810076"/>
            <a:ext cx="0" cy="4272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9280EF7-6E8E-3075-3771-CF1A21548B02}"/>
              </a:ext>
            </a:extLst>
          </p:cNvPr>
          <p:cNvCxnSpPr>
            <a:cxnSpLocks/>
          </p:cNvCxnSpPr>
          <p:nvPr/>
        </p:nvCxnSpPr>
        <p:spPr>
          <a:xfrm>
            <a:off x="1116171" y="5808800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BF86AACB-90D4-3AD0-67A7-484E15C2A169}"/>
              </a:ext>
            </a:extLst>
          </p:cNvPr>
          <p:cNvSpPr txBox="1"/>
          <p:nvPr/>
        </p:nvSpPr>
        <p:spPr>
          <a:xfrm>
            <a:off x="1378260" y="557537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21A1D43-AE6A-CB82-CFF9-BAE43F2E8DC1}"/>
              </a:ext>
            </a:extLst>
          </p:cNvPr>
          <p:cNvSpPr txBox="1"/>
          <p:nvPr/>
        </p:nvSpPr>
        <p:spPr>
          <a:xfrm>
            <a:off x="1050796" y="599396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730A3254-E6B8-47EB-4298-C28FCF220AFA}"/>
              </a:ext>
            </a:extLst>
          </p:cNvPr>
          <p:cNvCxnSpPr>
            <a:cxnSpLocks/>
          </p:cNvCxnSpPr>
          <p:nvPr/>
        </p:nvCxnSpPr>
        <p:spPr>
          <a:xfrm>
            <a:off x="1120521" y="5840482"/>
            <a:ext cx="1160273" cy="4201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893451B-538D-D995-5629-C172704EB5B5}"/>
              </a:ext>
            </a:extLst>
          </p:cNvPr>
          <p:cNvGrpSpPr/>
          <p:nvPr/>
        </p:nvGrpSpPr>
        <p:grpSpPr>
          <a:xfrm rot="5400000">
            <a:off x="5616973" y="5079969"/>
            <a:ext cx="1824888" cy="1368149"/>
            <a:chOff x="3563136" y="5107406"/>
            <a:chExt cx="1824888" cy="1368149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D3C9C80-7B3D-E0B6-E5B6-5A113BFF34A8}"/>
                </a:ext>
              </a:extLst>
            </p:cNvPr>
            <p:cNvSpPr/>
            <p:nvPr/>
          </p:nvSpPr>
          <p:spPr>
            <a:xfrm>
              <a:off x="3563136" y="5107406"/>
              <a:ext cx="1824888" cy="13681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82D3C2A-6FC5-24BF-67C9-3257F45CF440}"/>
                </a:ext>
              </a:extLst>
            </p:cNvPr>
            <p:cNvSpPr/>
            <p:nvPr/>
          </p:nvSpPr>
          <p:spPr>
            <a:xfrm>
              <a:off x="4911939" y="5218072"/>
              <a:ext cx="102700" cy="1027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CCD6F593-5140-80D1-69F2-1BBF58236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600" y="5261267"/>
              <a:ext cx="482450" cy="55136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384A7CB3-8F90-1E09-55BF-97CB6E6E494F}"/>
                </a:ext>
              </a:extLst>
            </p:cNvPr>
            <p:cNvSpPr/>
            <p:nvPr/>
          </p:nvSpPr>
          <p:spPr>
            <a:xfrm>
              <a:off x="4180357" y="5416095"/>
              <a:ext cx="102700" cy="102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8D448FE6-BDEF-5177-9B63-916DD750DA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26016" y="5467445"/>
              <a:ext cx="268584" cy="345182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87180D7D-23BA-3490-ADC8-781A6338D7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8234" y="5416095"/>
              <a:ext cx="0" cy="3753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1C5AA9AA-FABC-CD40-B1A8-A4D0386DEC4A}"/>
                </a:ext>
              </a:extLst>
            </p:cNvPr>
            <p:cNvCxnSpPr>
              <a:cxnSpLocks/>
            </p:cNvCxnSpPr>
            <p:nvPr/>
          </p:nvCxnSpPr>
          <p:spPr>
            <a:xfrm>
              <a:off x="4488234" y="5812627"/>
              <a:ext cx="3600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79D64E-A7AF-FB37-4F3F-C1719871196E}"/>
                </a:ext>
              </a:extLst>
            </p:cNvPr>
            <p:cNvSpPr txBox="1"/>
            <p:nvPr/>
          </p:nvSpPr>
          <p:spPr>
            <a:xfrm>
              <a:off x="4617010" y="5747729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CFE9B82-EA53-0D48-544F-7861AEC010D1}"/>
                </a:ext>
              </a:extLst>
            </p:cNvPr>
            <p:cNvSpPr txBox="1"/>
            <p:nvPr/>
          </p:nvSpPr>
          <p:spPr>
            <a:xfrm>
              <a:off x="4284941" y="5331965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</p:grp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49990A4A-AD77-EFEB-E33B-A3976A77D470}"/>
              </a:ext>
            </a:extLst>
          </p:cNvPr>
          <p:cNvCxnSpPr>
            <a:cxnSpLocks/>
          </p:cNvCxnSpPr>
          <p:nvPr/>
        </p:nvCxnSpPr>
        <p:spPr>
          <a:xfrm>
            <a:off x="2264081" y="6260590"/>
            <a:ext cx="470907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D3C4A82-B215-C79B-57D0-42F12B5EBD49}"/>
              </a:ext>
            </a:extLst>
          </p:cNvPr>
          <p:cNvCxnSpPr>
            <a:cxnSpLocks/>
          </p:cNvCxnSpPr>
          <p:nvPr/>
        </p:nvCxnSpPr>
        <p:spPr>
          <a:xfrm>
            <a:off x="2264081" y="5507620"/>
            <a:ext cx="4514779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B599CB0-A7BF-37DA-0390-A4C03A836A07}"/>
              </a:ext>
            </a:extLst>
          </p:cNvPr>
          <p:cNvCxnSpPr>
            <a:cxnSpLocks/>
          </p:cNvCxnSpPr>
          <p:nvPr/>
        </p:nvCxnSpPr>
        <p:spPr>
          <a:xfrm flipV="1">
            <a:off x="1120521" y="5486130"/>
            <a:ext cx="1141178" cy="32403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50C21C09-2475-1C75-5715-E9A6E439C757}"/>
              </a:ext>
            </a:extLst>
          </p:cNvPr>
          <p:cNvSpPr txBox="1"/>
          <p:nvPr/>
        </p:nvSpPr>
        <p:spPr>
          <a:xfrm>
            <a:off x="3958036" y="2460189"/>
            <a:ext cx="8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v'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964DEF6-BD2D-97E6-E52E-2A1D9223FEFA}"/>
              </a:ext>
            </a:extLst>
          </p:cNvPr>
          <p:cNvSpPr txBox="1"/>
          <p:nvPr/>
        </p:nvSpPr>
        <p:spPr>
          <a:xfrm>
            <a:off x="1843317" y="309628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9874802A-DE23-6D74-A531-0E3FB9720992}"/>
                  </a:ext>
                </a:extLst>
              </p:cNvPr>
              <p:cNvSpPr txBox="1"/>
              <p:nvPr/>
            </p:nvSpPr>
            <p:spPr>
              <a:xfrm>
                <a:off x="7735621" y="4851599"/>
                <a:ext cx="3078119" cy="18526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9874802A-DE23-6D74-A531-0E3FB9720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621" y="4851599"/>
                <a:ext cx="3078119" cy="18526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23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DEE54E-BCF2-E33C-C2CE-3D847AE046EB}"/>
              </a:ext>
            </a:extLst>
          </p:cNvPr>
          <p:cNvSpPr txBox="1"/>
          <p:nvPr/>
        </p:nvSpPr>
        <p:spPr>
          <a:xfrm>
            <a:off x="0" y="-10120"/>
            <a:ext cx="12360696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mainImage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fragColor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fragCoord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</a:t>
            </a: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7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uv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координаты луча, проходящего через текущий фрагмент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в диапазоне от -1 до +1.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предполагается равным 1.0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uv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fragCoord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iResolution.xy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Координата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точки пересечения луча с плоскостью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 =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uv.y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1.0 —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расстояние от центра до плоскости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Координата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точки пересечения луча с плоскостью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uv.x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z;</a:t>
            </a:r>
          </a:p>
          <a:p>
            <a:pPr>
              <a:buNone/>
            </a:pPr>
            <a:endParaRPr lang="ru-RU" sz="1700" b="0" dirty="0">
              <a:solidFill>
                <a:srgbClr val="8F08C4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(z &lt;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pos -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позиция точки пересечения луча с плоскостью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с учётом движения камеры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pos =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x,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z);</a:t>
            </a:r>
          </a:p>
          <a:p>
            <a:pPr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Определяем в какую из клеток попали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fract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(pos));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7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smoothstep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нужен для эмуляции освещения (при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z=6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цвет чёрный)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tex.x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tex.y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smoothstep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z);</a:t>
            </a:r>
          </a:p>
          <a:p>
            <a:pPr>
              <a:buNone/>
            </a:pP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fragColor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(c, c, c,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рисуем плоскость на расстоянии дальше 6 единиц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fragColor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451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855803-4D7E-BFD2-84CF-B26E3373A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6832"/>
            <a:ext cx="7808865" cy="439248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9DDC381-2AB5-AEC8-5ED4-5B4E4ED6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Полёт между плоскостями со свободным вращением камеры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8EEE5F-20D6-A503-6D3E-BBEBF0764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344" y="1870036"/>
            <a:ext cx="2676899" cy="2715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449940-AFA6-754A-0937-E640C8186DF7}"/>
              </a:ext>
            </a:extLst>
          </p:cNvPr>
          <p:cNvSpPr txBox="1"/>
          <p:nvPr/>
        </p:nvSpPr>
        <p:spPr>
          <a:xfrm>
            <a:off x="7823100" y="6488668"/>
            <a:ext cx="436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https://www.shadertoy.com/view/XcsyDl</a:t>
            </a:r>
            <a:r>
              <a:rPr lang="ru-R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237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B6B56-3B63-39E4-6564-A538E49B28D5}"/>
              </a:ext>
            </a:extLst>
          </p:cNvPr>
          <p:cNvSpPr txBox="1"/>
          <p:nvPr/>
        </p:nvSpPr>
        <p:spPr>
          <a:xfrm>
            <a:off x="0" y="-30460"/>
            <a:ext cx="113052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rotX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angle)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(angle);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(angle);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c, s,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-s, c);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angle)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(angle);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(angle);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-s,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s,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c);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rotZ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angle)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(angle);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(angle);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(c, s,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-s, c,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mainImage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fragCoord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fragCoord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iResolution.xy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ray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uv.x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uv.y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iResolution.y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iResolution.x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ray = ray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rotX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.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rotZ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.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/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  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chess =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fract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ray.xz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z)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*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- .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  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sign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chess.x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chess.y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*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smoothstep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z);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E04E73D1-435D-FF74-DD48-113600883F7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176120" y="148153"/>
                <a:ext cx="4129136" cy="126462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1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sz="1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E04E73D1-435D-FF74-DD48-113600883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76120" y="148153"/>
                <a:ext cx="4129136" cy="1264623"/>
              </a:xfrm>
              <a:prstGeom prst="rect">
                <a:avLst/>
              </a:prstGeom>
              <a:blipFill>
                <a:blip r:embed="rId2"/>
                <a:stretch>
                  <a:fillRect t="-48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8">
                <a:extLst>
                  <a:ext uri="{FF2B5EF4-FFF2-40B4-BE49-F238E27FC236}">
                    <a16:creationId xmlns:a16="http://schemas.microsoft.com/office/drawing/2014/main" id="{622F1BB9-C55F-C319-48AE-AAEC87407A41}"/>
                  </a:ext>
                </a:extLst>
              </p:cNvPr>
              <p:cNvSpPr txBox="1"/>
              <p:nvPr/>
            </p:nvSpPr>
            <p:spPr bwMode="auto">
              <a:xfrm>
                <a:off x="7176120" y="1392188"/>
                <a:ext cx="3319623" cy="11727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bject 8">
                <a:extLst>
                  <a:ext uri="{FF2B5EF4-FFF2-40B4-BE49-F238E27FC236}">
                    <a16:creationId xmlns:a16="http://schemas.microsoft.com/office/drawing/2014/main" id="{622F1BB9-C55F-C319-48AE-AAEC87407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76120" y="1392188"/>
                <a:ext cx="3319623" cy="11727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9">
                <a:extLst>
                  <a:ext uri="{FF2B5EF4-FFF2-40B4-BE49-F238E27FC236}">
                    <a16:creationId xmlns:a16="http://schemas.microsoft.com/office/drawing/2014/main" id="{10F6BFA6-1779-2723-A9B9-40E36925C424}"/>
                  </a:ext>
                </a:extLst>
              </p:cNvPr>
              <p:cNvSpPr txBox="1"/>
              <p:nvPr/>
            </p:nvSpPr>
            <p:spPr bwMode="auto">
              <a:xfrm>
                <a:off x="7282246" y="2707661"/>
                <a:ext cx="3213497" cy="11727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bject 9">
                <a:extLst>
                  <a:ext uri="{FF2B5EF4-FFF2-40B4-BE49-F238E27FC236}">
                    <a16:creationId xmlns:a16="http://schemas.microsoft.com/office/drawing/2014/main" id="{10F6BFA6-1779-2723-A9B9-40E36925C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82246" y="2707661"/>
                <a:ext cx="3213497" cy="11727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66D67-838A-61C1-E0E5-326AAB755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луча со сферой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954E7-A5A1-8764-B276-EDC4E1FAF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63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Существуют алгоритмы синтеза трехмерных изображений, более точно моделирующие физические законы распространения и взаимодействия света с объектами</a:t>
            </a:r>
          </a:p>
          <a:p>
            <a:pPr lvl="1" eaLnBrk="1" hangingPunct="1"/>
            <a:r>
              <a:rPr lang="ru-RU"/>
              <a:t>Трассировка лучей </a:t>
            </a:r>
            <a:r>
              <a:rPr lang="en-US"/>
              <a:t>Ray-tracing</a:t>
            </a:r>
            <a:endParaRPr lang="ru-RU"/>
          </a:p>
          <a:p>
            <a:pPr lvl="1" eaLnBrk="1" hangingPunct="1"/>
            <a:r>
              <a:rPr lang="ru-RU"/>
              <a:t>Алгоритмы расчета глобального освещения</a:t>
            </a:r>
            <a:endParaRPr lang="en-US"/>
          </a:p>
          <a:p>
            <a:pPr lvl="1" eaLnBrk="1" hangingPunct="1"/>
            <a:r>
              <a:rPr lang="ru-RU"/>
              <a:t>Фотонные карты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базовой сферой</a:t>
            </a:r>
          </a:p>
        </p:txBody>
      </p:sp>
      <p:sp>
        <p:nvSpPr>
          <p:cNvPr id="3" name="Овал 2"/>
          <p:cNvSpPr/>
          <p:nvPr/>
        </p:nvSpPr>
        <p:spPr>
          <a:xfrm>
            <a:off x="4799856" y="2262782"/>
            <a:ext cx="2736304" cy="273630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Дуга 5"/>
          <p:cNvSpPr/>
          <p:nvPr/>
        </p:nvSpPr>
        <p:spPr>
          <a:xfrm>
            <a:off x="4799856" y="3054870"/>
            <a:ext cx="2736304" cy="1080120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Дуга 7"/>
          <p:cNvSpPr/>
          <p:nvPr/>
        </p:nvSpPr>
        <p:spPr>
          <a:xfrm>
            <a:off x="4799856" y="3054870"/>
            <a:ext cx="2736304" cy="1080120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6096000" y="355892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/>
          <p:cNvCxnSpPr>
            <a:endCxn id="3" idx="7"/>
          </p:cNvCxnSpPr>
          <p:nvPr/>
        </p:nvCxnSpPr>
        <p:spPr>
          <a:xfrm flipV="1">
            <a:off x="6165355" y="2663505"/>
            <a:ext cx="970083" cy="9685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79976" y="319888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6312024" y="255081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R=1</a:t>
            </a:r>
            <a:endParaRPr lang="ru-RU" dirty="0"/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1841500" y="3482974"/>
            <a:ext cx="5478636" cy="13720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31904" y="399097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sz="2400" baseline="-25000" dirty="0"/>
          </a:p>
        </p:txBody>
      </p:sp>
      <p:sp>
        <p:nvSpPr>
          <p:cNvPr id="23" name="Овал 22"/>
          <p:cNvSpPr/>
          <p:nvPr/>
        </p:nvSpPr>
        <p:spPr>
          <a:xfrm>
            <a:off x="5131321" y="423138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1847528" y="3486918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1775520" y="341491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/>
          <p:cNvSpPr txBox="1"/>
          <p:nvPr/>
        </p:nvSpPr>
        <p:spPr>
          <a:xfrm>
            <a:off x="2999656" y="377495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668016" y="3558927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6528048" y="4249390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1</a:t>
            </a:r>
            <a:endParaRPr lang="ru-RU" sz="2400" baseline="-25000" dirty="0"/>
          </a:p>
        </p:txBody>
      </p:sp>
      <p:sp>
        <p:nvSpPr>
          <p:cNvPr id="33" name="Овал 32"/>
          <p:cNvSpPr/>
          <p:nvPr/>
        </p:nvSpPr>
        <p:spPr>
          <a:xfrm>
            <a:off x="6456040" y="456703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Объект 33"/>
              <p:cNvSpPr txBox="1"/>
              <p:nvPr/>
            </p:nvSpPr>
            <p:spPr bwMode="auto">
              <a:xfrm>
                <a:off x="4943873" y="1687512"/>
                <a:ext cx="5447903" cy="6096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Объект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43873" y="1687512"/>
                <a:ext cx="5447903" cy="609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Объект 34"/>
              <p:cNvSpPr txBox="1"/>
              <p:nvPr/>
            </p:nvSpPr>
            <p:spPr bwMode="auto">
              <a:xfrm>
                <a:off x="7752184" y="2622549"/>
                <a:ext cx="2915817" cy="24320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Объект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2184" y="2622549"/>
                <a:ext cx="2915817" cy="24320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Объект 35"/>
              <p:cNvSpPr txBox="1"/>
              <p:nvPr/>
            </p:nvSpPr>
            <p:spPr bwMode="auto">
              <a:xfrm>
                <a:off x="1524001" y="5143499"/>
                <a:ext cx="5889625" cy="6731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Объект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1" y="5143499"/>
                <a:ext cx="5889625" cy="673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Объект 38"/>
              <p:cNvSpPr txBox="1"/>
              <p:nvPr/>
            </p:nvSpPr>
            <p:spPr bwMode="auto">
              <a:xfrm>
                <a:off x="1524000" y="5862638"/>
                <a:ext cx="9144000" cy="6302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Объект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0" y="5862638"/>
                <a:ext cx="9144000" cy="630237"/>
              </a:xfrm>
              <a:prstGeom prst="rect">
                <a:avLst/>
              </a:prstGeom>
              <a:blipFill>
                <a:blip r:embed="rId5"/>
                <a:stretch>
                  <a:fillRect l="-1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базовой сферой (продолжение)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2" name="Object 2"/>
              <p:cNvSpPr txBox="1"/>
              <p:nvPr/>
            </p:nvSpPr>
            <p:spPr bwMode="auto">
              <a:xfrm>
                <a:off x="1524001" y="2322544"/>
                <a:ext cx="8943975" cy="558800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122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1" y="2322544"/>
                <a:ext cx="8943975" cy="55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2"/>
              <p:cNvSpPr txBox="1"/>
              <p:nvPr/>
            </p:nvSpPr>
            <p:spPr bwMode="auto">
              <a:xfrm>
                <a:off x="1774825" y="2781301"/>
                <a:ext cx="4826000" cy="2159867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𝐵𝑡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−1=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2781301"/>
                <a:ext cx="4826000" cy="21598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2"/>
              <p:cNvSpPr txBox="1"/>
              <p:nvPr/>
            </p:nvSpPr>
            <p:spPr bwMode="auto">
              <a:xfrm>
                <a:off x="7175501" y="2852740"/>
                <a:ext cx="2379663" cy="215986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75501" y="2852740"/>
                <a:ext cx="2379663" cy="2159868"/>
              </a:xfrm>
              <a:prstGeom prst="rect">
                <a:avLst/>
              </a:prstGeom>
              <a:blipFill>
                <a:blip r:embed="rId4"/>
                <a:stretch>
                  <a:fillRect l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/>
              <p:cNvSpPr txBox="1"/>
              <p:nvPr/>
            </p:nvSpPr>
            <p:spPr bwMode="auto">
              <a:xfrm>
                <a:off x="7680326" y="5695950"/>
                <a:ext cx="1871663" cy="11620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Объект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80326" y="5695950"/>
                <a:ext cx="1871663" cy="1162050"/>
              </a:xfrm>
              <a:prstGeom prst="rect">
                <a:avLst/>
              </a:prstGeom>
              <a:blipFill>
                <a:blip r:embed="rId5"/>
                <a:stretch>
                  <a:fillRect l="-977" t="-6806" r="-55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524000" y="5229200"/>
            <a:ext cx="5940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D&lt;0 : </a:t>
            </a:r>
            <a:r>
              <a:rPr lang="ru-RU" dirty="0"/>
              <a:t>нет пересечений</a:t>
            </a:r>
          </a:p>
          <a:p>
            <a:r>
              <a:rPr lang="en-US" dirty="0"/>
              <a:t>D=0: </a:t>
            </a:r>
            <a:r>
              <a:rPr lang="ru-RU" dirty="0"/>
              <a:t>прямая касается поверхности сферы</a:t>
            </a:r>
          </a:p>
          <a:p>
            <a:r>
              <a:rPr lang="en-US" dirty="0"/>
              <a:t>D&gt;0: </a:t>
            </a:r>
            <a:r>
              <a:rPr lang="ru-RU" dirty="0"/>
              <a:t>прямая пересекает сферу в двух точках</a:t>
            </a:r>
          </a:p>
          <a:p>
            <a:endParaRPr lang="ru-RU" dirty="0"/>
          </a:p>
          <a:p>
            <a:r>
              <a:rPr lang="en-US" dirty="0"/>
              <a:t>t0 </a:t>
            </a:r>
            <a:r>
              <a:rPr lang="ru-RU" dirty="0"/>
              <a:t>и </a:t>
            </a:r>
            <a:r>
              <a:rPr lang="en-US" dirty="0"/>
              <a:t>t1 </a:t>
            </a:r>
            <a:r>
              <a:rPr lang="ru-RU" dirty="0"/>
              <a:t>должны быть </a:t>
            </a:r>
            <a:r>
              <a:rPr lang="en-US" dirty="0"/>
              <a:t>&gt; 0 (</a:t>
            </a:r>
            <a:r>
              <a:rPr lang="ru-RU" dirty="0"/>
              <a:t>луч пересекает сферу)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38">
                <a:extLst>
                  <a:ext uri="{FF2B5EF4-FFF2-40B4-BE49-F238E27FC236}">
                    <a16:creationId xmlns:a16="http://schemas.microsoft.com/office/drawing/2014/main" id="{39B3E1E4-0118-2CC1-9E80-CDC87CD23F81}"/>
                  </a:ext>
                </a:extLst>
              </p:cNvPr>
              <p:cNvSpPr txBox="1"/>
              <p:nvPr/>
            </p:nvSpPr>
            <p:spPr bwMode="auto">
              <a:xfrm>
                <a:off x="1562100" y="1692308"/>
                <a:ext cx="9144000" cy="6302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Объект 38">
                <a:extLst>
                  <a:ext uri="{FF2B5EF4-FFF2-40B4-BE49-F238E27FC236}">
                    <a16:creationId xmlns:a16="http://schemas.microsoft.com/office/drawing/2014/main" id="{39B3E1E4-0118-2CC1-9E80-CDC87CD23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2100" y="1692308"/>
                <a:ext cx="9144000" cy="630237"/>
              </a:xfrm>
              <a:prstGeom prst="rect">
                <a:avLst/>
              </a:prstGeom>
              <a:blipFill>
                <a:blip r:embed="rId6"/>
                <a:stretch>
                  <a:fillRect l="-1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  <p:bldP spid="4" grpId="0"/>
      <p:bldP spid="5" grpId="0"/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ABC0D8-7DEB-9E94-ABFC-24020456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Нормаль базовой сферы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DAF89D6-4107-87B6-6341-BA2942F6F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𝑑𝐹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𝑑𝑥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𝑑𝐹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𝑑𝑦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𝑑𝐹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𝑑𝑍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</m:m>
                          </m:e>
                        </m:d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DAF89D6-4107-87B6-6341-BA2942F6F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128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895EA-DC03-242E-037D-C1DDB8EFD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с произвольной сферой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9E32F3-A85C-90DE-CB82-CBCEAE376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Преобразуем луч в систему координат базовой сферы</a:t>
            </a:r>
            <a:endParaRPr lang="en-US" dirty="0"/>
          </a:p>
          <a:p>
            <a:pPr lvl="1"/>
            <a:r>
              <a:rPr lang="ru-RU" dirty="0"/>
              <a:t>Умножаем точку испускания луча и его направление на матрицу обратного преобразования сферы</a:t>
            </a:r>
            <a:endParaRPr lang="en-US" dirty="0"/>
          </a:p>
          <a:p>
            <a:r>
              <a:rPr lang="ru-RU" dirty="0"/>
              <a:t>Находим пересечение трансформированного луча с базовой </a:t>
            </a:r>
            <a:r>
              <a:rPr lang="ru-RU" dirty="0" err="1"/>
              <a:t>сферов</a:t>
            </a:r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8182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CD862D-F521-4206-88E4-110E70CD8C07}"/>
              </a:ext>
            </a:extLst>
          </p:cNvPr>
          <p:cNvSpPr txBox="1"/>
          <p:nvPr/>
        </p:nvSpPr>
        <p:spPr>
          <a:xfrm>
            <a:off x="0" y="0"/>
            <a:ext cx="12192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CSphere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::Hit(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ray,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intersection)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Transform(ray,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GetInverseTransform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= Dot(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= Dot(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Dot(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дискриминант (для случая четного коэффициента при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disc = b * b - a * c;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(disc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HIT_TIME_EPSILON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1e-8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/*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т.к. коэффициент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A=|c|^2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положителен 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sqrt(B^2 - AC)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тоже положителен, то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t0 &lt;= t1.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Нам важно упорядочить точки пересечения в порядке возрастания времени столкновения,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поэтому сначала будет добавлена точке в момент времени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t0,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а потом - в момент времени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*/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a;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discRoot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sqrt(disc);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F9A5CE14-E56F-17A3-680D-47EB7D48805D}"/>
                  </a:ext>
                </a:extLst>
              </p:cNvPr>
              <p:cNvSpPr txBox="1"/>
              <p:nvPr/>
            </p:nvSpPr>
            <p:spPr bwMode="auto">
              <a:xfrm>
                <a:off x="9048328" y="948690"/>
                <a:ext cx="3150716" cy="1296144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𝐵𝑡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−1=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F9A5CE14-E56F-17A3-680D-47EB7D488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48328" y="948690"/>
                <a:ext cx="3150716" cy="12961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2">
                <a:extLst>
                  <a:ext uri="{FF2B5EF4-FFF2-40B4-BE49-F238E27FC236}">
                    <a16:creationId xmlns:a16="http://schemas.microsoft.com/office/drawing/2014/main" id="{5D5F4BE3-DD4A-53E7-28E3-1F67D36BC947}"/>
                  </a:ext>
                </a:extLst>
              </p:cNvPr>
              <p:cNvSpPr txBox="1"/>
              <p:nvPr/>
            </p:nvSpPr>
            <p:spPr bwMode="auto">
              <a:xfrm>
                <a:off x="9048328" y="2244834"/>
                <a:ext cx="1872208" cy="1440160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Object 2">
                <a:extLst>
                  <a:ext uri="{FF2B5EF4-FFF2-40B4-BE49-F238E27FC236}">
                    <a16:creationId xmlns:a16="http://schemas.microsoft.com/office/drawing/2014/main" id="{5D5F4BE3-DD4A-53E7-28E3-1F67D36BC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48328" y="2244834"/>
                <a:ext cx="1872208" cy="14401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50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2230A7-7D1B-441B-A5F1-08297E344DA9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addHit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[&amp;ray, &amp;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&amp;intersection](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 &gt; HIT_TIME_EPSILON)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hitPoint0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ray.GetPointAtTime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CVector3d hitPoint0InObjectSpace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invRay.GetPointAtTime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(t);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hitNormal0InObjectSpace = hitPoint0InObjectSpace;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hitNormal0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GetNormalMatrix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hitNormal0InObjectSpace;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Создаем и добавляем новую точку пересечения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CHitInfo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hit0(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t, *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hitPoint0, hitPoint0InObjectSpace,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hitNormal0, hitNormal0InObjectSpace);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intersection.AddHit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(hit0);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addHit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((-b -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discRoot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addHit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((-b +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discRoot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Было ли хотя бы одно столкновение луча со сферой в положительном времени?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intersection.GetHitsCount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08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8DAC2D-3198-1D34-F7F8-5F32DC5E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Результат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0CECFC-7F2C-6140-230C-2FC853B92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5639" y="1628800"/>
            <a:ext cx="6642443" cy="498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66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C6B7-D0E3-21D6-8E98-892336A2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Зеркальные сферы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E10ED-BFB6-79E6-0EBB-EAC595EFD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84" y="1916832"/>
            <a:ext cx="7779196" cy="4375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81A2F-1533-BF77-76D3-7390B173F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00" y="1891432"/>
            <a:ext cx="2350719" cy="2417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DAF712-747D-07AC-93CB-382D010407A8}"/>
              </a:ext>
            </a:extLst>
          </p:cNvPr>
          <p:cNvSpPr txBox="1"/>
          <p:nvPr/>
        </p:nvSpPr>
        <p:spPr>
          <a:xfrm>
            <a:off x="7823759" y="6390532"/>
            <a:ext cx="4368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https://www.shadertoy.com/view/McXfzj</a:t>
            </a:r>
            <a:r>
              <a:rPr lang="ru-R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89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A65AC-DD8E-F28C-4AEC-02B6B305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со сферой (</a:t>
            </a:r>
            <a:r>
              <a:rPr lang="en-US" dirty="0"/>
              <a:t>GLSL)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66F3-1E1D-8F50-E74F-860047179D18}"/>
              </a:ext>
            </a:extLst>
          </p:cNvPr>
          <p:cNvSpPr txBox="1"/>
          <p:nvPr/>
        </p:nvSpPr>
        <p:spPr>
          <a:xfrm>
            <a:off x="0" y="1754287"/>
            <a:ext cx="386375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Ray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start;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Sphere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center;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radius;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time;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pos;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normal;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color;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Infinity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E34C3-1048-2821-27B2-C5B8305B114A}"/>
              </a:ext>
            </a:extLst>
          </p:cNvPr>
          <p:cNvSpPr txBox="1"/>
          <p:nvPr/>
        </p:nvSpPr>
        <p:spPr>
          <a:xfrm>
            <a:off x="3863752" y="1779687"/>
            <a:ext cx="832824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crossSphere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(Sphere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Ray ray)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Ray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rayInv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ray;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transform ray to make sphere of radius 1 at (0, 0, 0)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rayInv.start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sphere.center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rayInv.start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sphere.radius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rayInv.dir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sphere.radius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rayInv.dir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rayInv.dir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rayInv.start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rayInv.dir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rayInv.start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rayInv.start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 = b * b - a * c;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 = (-b -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(d)) / a;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(d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|| t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1e-5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Intersection(Infinity,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pos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t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norm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(pos -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sphere.center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Intersection(t, pos, norm,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2">
                <a:extLst>
                  <a:ext uri="{FF2B5EF4-FFF2-40B4-BE49-F238E27FC236}">
                    <a16:creationId xmlns:a16="http://schemas.microsoft.com/office/drawing/2014/main" id="{3A014409-09B8-1D0D-B069-02DE5DD7FD63}"/>
                  </a:ext>
                </a:extLst>
              </p:cNvPr>
              <p:cNvSpPr txBox="1"/>
              <p:nvPr/>
            </p:nvSpPr>
            <p:spPr bwMode="auto">
              <a:xfrm>
                <a:off x="8688288" y="1"/>
                <a:ext cx="3503712" cy="1754286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𝐵𝑡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−1=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7" name="Object 2">
                <a:extLst>
                  <a:ext uri="{FF2B5EF4-FFF2-40B4-BE49-F238E27FC236}">
                    <a16:creationId xmlns:a16="http://schemas.microsoft.com/office/drawing/2014/main" id="{3A014409-09B8-1D0D-B069-02DE5DD7F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88288" y="1"/>
                <a:ext cx="3503712" cy="17542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009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3A2FC-4075-DB61-01EB-BB1C72F7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луча с плоскостью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7B6A39-2A35-4C5B-DDA1-19690872E8E6}"/>
              </a:ext>
            </a:extLst>
          </p:cNvPr>
          <p:cNvSpPr txBox="1"/>
          <p:nvPr/>
        </p:nvSpPr>
        <p:spPr>
          <a:xfrm>
            <a:off x="370756" y="1521823"/>
            <a:ext cx="1145048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Intersection {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time;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pos;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normal;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vec4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color;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crossPlane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plane, Ray ray)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 = -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.), plane) /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plane.xyz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1e-5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t &gt; Infinity)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Intersection(Infinity,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(Infinity),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plane.xyz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Intersection(t,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t,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plane.xyz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2">
                <a:extLst>
                  <a:ext uri="{FF2B5EF4-FFF2-40B4-BE49-F238E27FC236}">
                    <a16:creationId xmlns:a16="http://schemas.microsoft.com/office/drawing/2014/main" id="{9794A1CC-3146-CDAC-399D-9D3AA2FBB934}"/>
                  </a:ext>
                </a:extLst>
              </p:cNvPr>
              <p:cNvSpPr txBox="1"/>
              <p:nvPr/>
            </p:nvSpPr>
            <p:spPr bwMode="auto">
              <a:xfrm>
                <a:off x="6240016" y="1601554"/>
                <a:ext cx="4189932" cy="8715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ru-R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ru-R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,1)</m:t>
                          </m:r>
                        </m:num>
                        <m:den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Object 2">
                <a:extLst>
                  <a:ext uri="{FF2B5EF4-FFF2-40B4-BE49-F238E27FC236}">
                    <a16:creationId xmlns:a16="http://schemas.microsoft.com/office/drawing/2014/main" id="{9794A1CC-3146-CDAC-399D-9D3AA2FB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0016" y="1601554"/>
                <a:ext cx="4189932" cy="8715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6">
                <a:extLst>
                  <a:ext uri="{FF2B5EF4-FFF2-40B4-BE49-F238E27FC236}">
                    <a16:creationId xmlns:a16="http://schemas.microsoft.com/office/drawing/2014/main" id="{B166927E-FD05-77B5-8B0C-136CD6A5054E}"/>
                  </a:ext>
                </a:extLst>
              </p:cNvPr>
              <p:cNvSpPr txBox="1"/>
              <p:nvPr/>
            </p:nvSpPr>
            <p:spPr bwMode="auto">
              <a:xfrm>
                <a:off x="6240016" y="2344942"/>
                <a:ext cx="2231652" cy="100488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ru-RU" sz="2000" i="1" smtClean="0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" name="Объект 26">
                <a:extLst>
                  <a:ext uri="{FF2B5EF4-FFF2-40B4-BE49-F238E27FC236}">
                    <a16:creationId xmlns:a16="http://schemas.microsoft.com/office/drawing/2014/main" id="{B166927E-FD05-77B5-8B0C-136CD6A50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0016" y="2344942"/>
                <a:ext cx="2231652" cy="1004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33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Принцип трассировки лучей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b="1">
                <a:solidFill>
                  <a:schemeClr val="hlink"/>
                </a:solidFill>
              </a:rPr>
              <a:t>Трассировка лучей</a:t>
            </a:r>
            <a:r>
              <a:rPr lang="ru-RU"/>
              <a:t> (</a:t>
            </a:r>
            <a:r>
              <a:rPr lang="en-US"/>
              <a:t>Ray tracing</a:t>
            </a:r>
            <a:r>
              <a:rPr lang="ru-RU"/>
              <a:t>) – алгоритм машинной графики, позволяющий создавать фотореалистичные изображения трехмерных сцен любой сложности</a:t>
            </a:r>
          </a:p>
          <a:p>
            <a:pPr eaLnBrk="1" hangingPunct="1">
              <a:lnSpc>
                <a:spcPct val="90000"/>
              </a:lnSpc>
            </a:pPr>
            <a:r>
              <a:rPr lang="ru-RU"/>
              <a:t>В основе данного метода – моделирование процесса прохождения луча света через трехмерную сцену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96B3-2BA6-6209-EA83-2B4E9590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луча с несколькими сферами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BD7A1-8E48-8520-5699-6BF58AF6C2A6}"/>
              </a:ext>
            </a:extLst>
          </p:cNvPr>
          <p:cNvSpPr txBox="1"/>
          <p:nvPr/>
        </p:nvSpPr>
        <p:spPr>
          <a:xfrm>
            <a:off x="263352" y="2051750"/>
            <a:ext cx="1192864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Pi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3.14159265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crossSpheres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(Ray ray)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Intersection best = Intersection(Infinity,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angle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.; angle &lt; Pi + Pi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1e-4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angle += Pi /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Intersection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crossSphere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Sphere(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(angle +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.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* angle), 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(angle +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ray);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i.time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best.time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best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best.color.rgb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(angle *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(angle *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.),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(angle *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.)) * .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.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best;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59440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5A3E-3F09-42DB-933D-45CC689B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Расчёт освещения (</a:t>
            </a:r>
            <a:r>
              <a:rPr lang="en-US" dirty="0"/>
              <a:t>Diffuse + Specular)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9295A-522B-4504-2ED9-51309B8C6BEA}"/>
              </a:ext>
            </a:extLst>
          </p:cNvPr>
          <p:cNvSpPr txBox="1"/>
          <p:nvPr/>
        </p:nvSpPr>
        <p:spPr>
          <a:xfrm>
            <a:off x="838200" y="1988841"/>
            <a:ext cx="110184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shade(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vnorm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lnorm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lc)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diffuse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lnorm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* c;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reflect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lnorm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specular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vnorm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r)),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 * lc;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diffuse + specular;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169930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FCE63-E954-F94D-59D0-1B05D00D5CF1}"/>
              </a:ext>
            </a:extLst>
          </p:cNvPr>
          <p:cNvSpPr txBox="1"/>
          <p:nvPr/>
        </p:nvSpPr>
        <p:spPr>
          <a:xfrm>
            <a:off x="23664" y="15032"/>
            <a:ext cx="12168336" cy="689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mainImage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fragColor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fragCoord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uv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*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fragCoord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iResolution.xy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 =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uv.x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uv.y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iResolution.y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iResolution.x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r = r *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rotX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rotY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.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rotZ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.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Ray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Ray(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.), r);</a:t>
            </a:r>
          </a:p>
          <a:p>
            <a:pPr>
              <a:buNone/>
            </a:pP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shade =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iter =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Intersection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crossSpheres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(ray);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i.time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Infinity) 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ray.dir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reflect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ray.dir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i.normal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ray.start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i.pos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1e-5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ray.dir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  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shade *=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i.color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(--iter &gt;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Intersection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crossPlane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-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.), ray);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i.time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Infinity)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crossPlane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-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-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.), ray);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chess = 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fract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i.pos.xz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*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- .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fragColor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sign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chess.x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chess.y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* 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smoothstep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i.pos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* shade;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67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6051F-18BE-393F-B96A-BCB006475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луча с коническим цилиндром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483A8D-15F8-6894-3841-75CB2FAEE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707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базовым коническим цилиндром</a:t>
            </a:r>
          </a:p>
        </p:txBody>
      </p:sp>
      <p:sp>
        <p:nvSpPr>
          <p:cNvPr id="4" name="Дуга 3"/>
          <p:cNvSpPr/>
          <p:nvPr/>
        </p:nvSpPr>
        <p:spPr>
          <a:xfrm>
            <a:off x="6813378" y="2276872"/>
            <a:ext cx="2168392" cy="855944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Дуга 5"/>
          <p:cNvSpPr/>
          <p:nvPr/>
        </p:nvSpPr>
        <p:spPr>
          <a:xfrm>
            <a:off x="6242748" y="3988760"/>
            <a:ext cx="3324868" cy="1312448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Дуга 6"/>
          <p:cNvSpPr/>
          <p:nvPr/>
        </p:nvSpPr>
        <p:spPr>
          <a:xfrm>
            <a:off x="6242748" y="3988760"/>
            <a:ext cx="3324868" cy="1312448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V="1">
            <a:off x="6240017" y="2688382"/>
            <a:ext cx="573657" cy="19474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stCxn id="6" idx="2"/>
            <a:endCxn id="4" idx="2"/>
          </p:cNvCxnSpPr>
          <p:nvPr/>
        </p:nvCxnSpPr>
        <p:spPr>
          <a:xfrm flipH="1" flipV="1">
            <a:off x="8981770" y="2704844"/>
            <a:ext cx="585846" cy="19401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7896200" y="4221088"/>
            <a:ext cx="1296144" cy="43204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544272" y="4365104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=1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8112224" y="242088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  <a:r>
              <a:rPr lang="en-US" dirty="0"/>
              <a:t>=s</a:t>
            </a:r>
            <a:endParaRPr lang="ru-RU" dirty="0"/>
          </a:p>
        </p:txBody>
      </p:sp>
      <p:sp>
        <p:nvSpPr>
          <p:cNvPr id="32" name="TextBox 31"/>
          <p:cNvSpPr txBox="1"/>
          <p:nvPr/>
        </p:nvSpPr>
        <p:spPr>
          <a:xfrm>
            <a:off x="7896200" y="3429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H=1</a:t>
            </a:r>
            <a:endParaRPr lang="ru-RU" dirty="0"/>
          </a:p>
        </p:txBody>
      </p:sp>
      <p:cxnSp>
        <p:nvCxnSpPr>
          <p:cNvPr id="34" name="Прямая со стрелкой 33"/>
          <p:cNvCxnSpPr/>
          <p:nvPr/>
        </p:nvCxnSpPr>
        <p:spPr>
          <a:xfrm>
            <a:off x="7896200" y="4653136"/>
            <a:ext cx="2232248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 flipH="1">
            <a:off x="6744072" y="4653136"/>
            <a:ext cx="1152128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 flipV="1">
            <a:off x="7896200" y="1844824"/>
            <a:ext cx="0" cy="2808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V="1">
            <a:off x="7896200" y="2708920"/>
            <a:ext cx="0" cy="19442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Дуга 4"/>
          <p:cNvSpPr/>
          <p:nvPr/>
        </p:nvSpPr>
        <p:spPr>
          <a:xfrm>
            <a:off x="6813378" y="2276872"/>
            <a:ext cx="2168392" cy="855944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/>
          <p:cNvSpPr txBox="1"/>
          <p:nvPr/>
        </p:nvSpPr>
        <p:spPr>
          <a:xfrm>
            <a:off x="7896200" y="170080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  <a:endParaRPr lang="ru-RU" dirty="0"/>
          </a:p>
        </p:txBody>
      </p:sp>
      <p:sp>
        <p:nvSpPr>
          <p:cNvPr id="42" name="TextBox 41"/>
          <p:cNvSpPr txBox="1"/>
          <p:nvPr/>
        </p:nvSpPr>
        <p:spPr>
          <a:xfrm>
            <a:off x="7104112" y="522920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43" name="TextBox 42"/>
          <p:cNvSpPr txBox="1"/>
          <p:nvPr/>
        </p:nvSpPr>
        <p:spPr>
          <a:xfrm>
            <a:off x="9696400" y="486916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Объект 43"/>
              <p:cNvSpPr txBox="1"/>
              <p:nvPr/>
            </p:nvSpPr>
            <p:spPr bwMode="auto">
              <a:xfrm>
                <a:off x="838200" y="1989139"/>
                <a:ext cx="5084114" cy="237648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d>
                                        <m:dPr>
                                          <m:ctrlPr>
                                            <a:rPr lang="ru-RU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ru-RU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ru-RU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0;1</m:t>
                                  </m:r>
                                </m:e>
                              </m:d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44" name="Объект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989139"/>
                <a:ext cx="5084114" cy="23764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Объект 44"/>
              <p:cNvSpPr txBox="1"/>
              <p:nvPr/>
            </p:nvSpPr>
            <p:spPr bwMode="auto">
              <a:xfrm>
                <a:off x="944257" y="5766755"/>
                <a:ext cx="8037513" cy="7207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5" name="Объект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4257" y="5766755"/>
                <a:ext cx="8037513" cy="7207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Прямая соединительная линия 53"/>
          <p:cNvCxnSpPr/>
          <p:nvPr/>
        </p:nvCxnSpPr>
        <p:spPr>
          <a:xfrm>
            <a:off x="3641700" y="3857104"/>
            <a:ext cx="5478636" cy="13720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032104" y="436510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sz="2400" baseline="-25000" dirty="0"/>
          </a:p>
        </p:txBody>
      </p:sp>
      <p:sp>
        <p:nvSpPr>
          <p:cNvPr id="56" name="Овал 55"/>
          <p:cNvSpPr/>
          <p:nvPr/>
        </p:nvSpPr>
        <p:spPr>
          <a:xfrm>
            <a:off x="6931521" y="460551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 стрелкой 56"/>
          <p:cNvCxnSpPr/>
          <p:nvPr/>
        </p:nvCxnSpPr>
        <p:spPr>
          <a:xfrm>
            <a:off x="3647728" y="3861048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Овал 57"/>
          <p:cNvSpPr/>
          <p:nvPr/>
        </p:nvSpPr>
        <p:spPr>
          <a:xfrm>
            <a:off x="3575720" y="37890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TextBox 58"/>
          <p:cNvSpPr txBox="1"/>
          <p:nvPr/>
        </p:nvSpPr>
        <p:spPr>
          <a:xfrm>
            <a:off x="4799856" y="414908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3468216" y="3933057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8112224" y="5157193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1</a:t>
            </a:r>
            <a:endParaRPr lang="ru-RU" sz="2400" baseline="-25000" dirty="0"/>
          </a:p>
        </p:txBody>
      </p:sp>
      <p:sp>
        <p:nvSpPr>
          <p:cNvPr id="62" name="Овал 61"/>
          <p:cNvSpPr/>
          <p:nvPr/>
        </p:nvSpPr>
        <p:spPr>
          <a:xfrm>
            <a:off x="8256240" y="494116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400" dirty="0"/>
              <a:t>Пересечение луча с базовым коническим цилиндром</a:t>
            </a:r>
            <a:r>
              <a:rPr lang="en-US" sz="4400" dirty="0"/>
              <a:t> (</a:t>
            </a:r>
            <a:r>
              <a:rPr lang="ru-RU" sz="4400" dirty="0"/>
              <a:t>продолжение)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Object 2"/>
              <p:cNvSpPr txBox="1"/>
              <p:nvPr/>
            </p:nvSpPr>
            <p:spPr bwMode="auto">
              <a:xfrm>
                <a:off x="263352" y="1844676"/>
                <a:ext cx="11928648" cy="41878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ru-RU" sz="22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ru-RU" sz="2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d>
                                        <m:dPr>
                                          <m:ctrlPr>
                                            <a:rPr lang="ru-RU" sz="22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ru-RU" sz="22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ru-RU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−1=</m:t>
                              </m:r>
                              <m:r>
                                <a:rPr lang="ru-RU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br>
                  <a:rPr lang="ru-RU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1+2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623888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1+2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1−2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717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3352" y="1844676"/>
                <a:ext cx="11928648" cy="41878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Пересечение луча с базовым коническим цилиндром</a:t>
            </a:r>
            <a:r>
              <a:rPr lang="en-US" sz="4000" dirty="0"/>
              <a:t> (</a:t>
            </a:r>
            <a:r>
              <a:rPr lang="ru-RU" sz="4000" dirty="0"/>
              <a:t>продолжение)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Object 2"/>
              <p:cNvSpPr txBox="1"/>
              <p:nvPr/>
            </p:nvSpPr>
            <p:spPr bwMode="auto">
              <a:xfrm>
                <a:off x="407368" y="2238374"/>
                <a:ext cx="11784632" cy="3998938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ru-RU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ru-RU" sz="2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br>
                  <a:rPr lang="ru-RU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br>
                  <a:rPr lang="ru-RU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𝐹𝑞</m:t>
                          </m:r>
                        </m:e>
                      </m:d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𝐹𝑞</m:t>
                      </m:r>
                    </m:oMath>
                  </m:oMathPara>
                </a14:m>
                <a:endParaRPr lang="en-US" sz="2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19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368" y="2238374"/>
                <a:ext cx="11784632" cy="39989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Пересечение луча с базовым коническим цилиндром</a:t>
            </a:r>
            <a:r>
              <a:rPr lang="en-US" sz="4000" dirty="0"/>
              <a:t> (</a:t>
            </a:r>
            <a:r>
              <a:rPr lang="ru-RU" sz="4000" dirty="0"/>
              <a:t>продолжение)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6" name="Object 2"/>
              <p:cNvSpPr txBox="1"/>
              <p:nvPr/>
            </p:nvSpPr>
            <p:spPr bwMode="auto">
              <a:xfrm>
                <a:off x="838200" y="1989138"/>
                <a:ext cx="4609728" cy="295275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𝐹𝑞</m:t>
                      </m:r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819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989138"/>
                <a:ext cx="4609728" cy="2952750"/>
              </a:xfrm>
              <a:prstGeom prst="rect">
                <a:avLst/>
              </a:prstGeom>
              <a:blipFill>
                <a:blip r:embed="rId2"/>
                <a:stretch>
                  <a:fillRect l="-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19" name="Object 2"/>
              <p:cNvSpPr txBox="1"/>
              <p:nvPr/>
            </p:nvSpPr>
            <p:spPr bwMode="auto">
              <a:xfrm>
                <a:off x="7823648" y="1859239"/>
                <a:ext cx="3167707" cy="263048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9219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23648" y="1859239"/>
                <a:ext cx="3167707" cy="2630488"/>
              </a:xfrm>
              <a:prstGeom prst="rect">
                <a:avLst/>
              </a:prstGeom>
              <a:blipFill>
                <a:blip r:embed="rId3"/>
                <a:stretch>
                  <a:fillRect l="-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5085184"/>
            <a:ext cx="71294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D&lt;0 : </a:t>
            </a:r>
            <a:r>
              <a:rPr lang="ru-RU" dirty="0"/>
              <a:t>нет пересечений</a:t>
            </a:r>
          </a:p>
          <a:p>
            <a:r>
              <a:rPr lang="en-US" dirty="0"/>
              <a:t>D=0: </a:t>
            </a:r>
            <a:r>
              <a:rPr lang="ru-RU" dirty="0"/>
              <a:t>прямая пересекает боковую поверхность или касается её</a:t>
            </a:r>
          </a:p>
          <a:p>
            <a:r>
              <a:rPr lang="en-US" dirty="0"/>
              <a:t>D&gt;0: </a:t>
            </a:r>
            <a:r>
              <a:rPr lang="ru-RU" dirty="0"/>
              <a:t>прямая пересекает поверхность в двух точках</a:t>
            </a:r>
          </a:p>
          <a:p>
            <a:endParaRPr lang="ru-RU" dirty="0"/>
          </a:p>
          <a:p>
            <a:r>
              <a:rPr lang="en-US" dirty="0"/>
              <a:t>t0 </a:t>
            </a:r>
            <a:r>
              <a:rPr lang="ru-RU" dirty="0"/>
              <a:t>и </a:t>
            </a:r>
            <a:r>
              <a:rPr lang="en-US" dirty="0"/>
              <a:t>t1 </a:t>
            </a:r>
            <a:r>
              <a:rPr lang="ru-RU" dirty="0"/>
              <a:t>должны быть </a:t>
            </a:r>
            <a:r>
              <a:rPr lang="en-US" dirty="0"/>
              <a:t>&gt; 0 (</a:t>
            </a:r>
            <a:r>
              <a:rPr lang="ru-RU" dirty="0"/>
              <a:t>луч пересекает поверхность)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0" name="Object 4"/>
              <p:cNvSpPr txBox="1"/>
              <p:nvPr/>
            </p:nvSpPr>
            <p:spPr bwMode="auto">
              <a:xfrm>
                <a:off x="7967663" y="4724401"/>
                <a:ext cx="2160785" cy="17113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220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7663" y="4724401"/>
                <a:ext cx="2160785" cy="1711325"/>
              </a:xfrm>
              <a:prstGeom prst="rect">
                <a:avLst/>
              </a:prstGeom>
              <a:blipFill>
                <a:blip r:embed="rId4"/>
                <a:stretch>
                  <a:fillRect l="-565" t="-46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/>
      <p:bldP spid="9219" grpId="0"/>
      <p:bldP spid="5" grpId="0"/>
      <p:bldP spid="922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AB7DB-3CBC-458C-8FA8-11FB9A4B9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912C52-1A18-45C5-9AE3-5692BAA3C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127" y="1556792"/>
            <a:ext cx="6953746" cy="522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53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DB9BE-0D48-3FEA-BC95-DC8BD57C9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Полёт внутри туннеля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AE830-0FFB-AAEB-D164-230EE9BE9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4926"/>
            <a:ext cx="8064896" cy="4536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8E4DFE-48D2-C244-E1C8-83FD881BA902}"/>
              </a:ext>
            </a:extLst>
          </p:cNvPr>
          <p:cNvSpPr txBox="1"/>
          <p:nvPr/>
        </p:nvSpPr>
        <p:spPr>
          <a:xfrm>
            <a:off x="6114013" y="6381328"/>
            <a:ext cx="4752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https://www.shadertoy.com/view/Mcjfzc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825A52-E6AB-5156-91E5-A88B8726E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336" y="1663112"/>
            <a:ext cx="2667372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1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трассировки лучей</a:t>
            </a:r>
          </a:p>
        </p:txBody>
      </p:sp>
      <p:pic>
        <p:nvPicPr>
          <p:cNvPr id="4" name="Содержимое 3" descr="raytrac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24317" y="1825625"/>
            <a:ext cx="6543365" cy="4351338"/>
          </a:xfr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CFD4-C953-C4E6-441D-671DCE44E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с цилиндром </a:t>
            </a:r>
            <a:r>
              <a:rPr lang="en-US" dirty="0"/>
              <a:t>(GLSL)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AF1AA-CBF8-CF72-784A-62F078D22E56}"/>
              </a:ext>
            </a:extLst>
          </p:cNvPr>
          <p:cNvSpPr txBox="1"/>
          <p:nvPr/>
        </p:nvSpPr>
        <p:spPr>
          <a:xfrm>
            <a:off x="841598" y="1690688"/>
            <a:ext cx="10515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crossCylinder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(Ray r0,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radius,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shade)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Ray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Ray(r0.start / radius, r0.dir / radius);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ray.dir.xy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ray.dir.xy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ray.start.xy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ray.dir.xy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ray.start.xy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ray.start.xy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 = b * b - a * c;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(d &gt;=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t0 = (-b -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a;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t1 = (-b +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a;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(t0 &gt;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&amp;&amp; t1 &gt;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ptOnCylinder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(r0,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(t0, t1), shade);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(t0 &gt;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ptOnCylinder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(r0, t0, shade);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(t1 &gt;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ptOnCylinder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(r0, t1, shade);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Intersection(Infinity,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ject 2">
                <a:extLst>
                  <a:ext uri="{FF2B5EF4-FFF2-40B4-BE49-F238E27FC236}">
                    <a16:creationId xmlns:a16="http://schemas.microsoft.com/office/drawing/2014/main" id="{13AFA663-45F2-8B51-3404-AF8EDC8006BD}"/>
                  </a:ext>
                </a:extLst>
              </p:cNvPr>
              <p:cNvSpPr txBox="1"/>
              <p:nvPr/>
            </p:nvSpPr>
            <p:spPr bwMode="auto">
              <a:xfrm>
                <a:off x="8127050" y="2204864"/>
                <a:ext cx="3945614" cy="212444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ru-R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ru-R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=1+</m:t>
                    </m:r>
                    <m:r>
                      <a:rPr lang="ru-R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=1</a:t>
                </a:r>
                <a:br>
                  <a:rPr lang="ru-RU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br>
                  <a:rPr lang="ru-RU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𝐹𝑞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𝐵𝑡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Object 2">
                <a:extLst>
                  <a:ext uri="{FF2B5EF4-FFF2-40B4-BE49-F238E27FC236}">
                    <a16:creationId xmlns:a16="http://schemas.microsoft.com/office/drawing/2014/main" id="{13AFA663-45F2-8B51-3404-AF8EDC800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27050" y="2204864"/>
                <a:ext cx="3945614" cy="21244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68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A7093-26E3-68CD-9BBD-2E3A55CB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Информация о точке на поверхности цилиндра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AC580B-55BB-985B-391B-56D976C734DD}"/>
              </a:ext>
            </a:extLst>
          </p:cNvPr>
          <p:cNvSpPr txBox="1"/>
          <p:nvPr/>
        </p:nvSpPr>
        <p:spPr>
          <a:xfrm>
            <a:off x="838200" y="1916832"/>
            <a:ext cx="111624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ptOnCylinder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(Ray r,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shade)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pos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t;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angle =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atan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pos.y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pos.x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Pi *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normal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pos.xy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chess =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fract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(angle,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pos.z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- .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nDotV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(normal, -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(pos));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color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sign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chess.x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chess.y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smoothstep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pos.z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shade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nDotV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Intersection(t, pos, normal, color);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819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произвольно трансформированным объектом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Пусть к объекту применена некоторая трансформация </a:t>
            </a:r>
            <a:r>
              <a:rPr lang="en-US" dirty="0"/>
              <a:t>T</a:t>
            </a:r>
          </a:p>
          <a:p>
            <a:r>
              <a:rPr lang="ru-RU" dirty="0"/>
              <a:t>Для нахождения точки пересечения можно применить трансформацию, обратную </a:t>
            </a:r>
            <a:r>
              <a:rPr lang="en-US" dirty="0"/>
              <a:t>T</a:t>
            </a:r>
            <a:r>
              <a:rPr lang="ru-RU" dirty="0"/>
              <a:t>, к лучу и найти точку пересечения трансформированного луча с объектом</a:t>
            </a:r>
          </a:p>
          <a:p>
            <a:pPr lvl="1"/>
            <a:r>
              <a:rPr lang="ru-RU" dirty="0"/>
              <a:t>Если преобразование </a:t>
            </a:r>
            <a:r>
              <a:rPr lang="en-US" dirty="0"/>
              <a:t>T </a:t>
            </a:r>
            <a:r>
              <a:rPr lang="ru-RU" dirty="0"/>
              <a:t>задано матрицей </a:t>
            </a:r>
            <a:r>
              <a:rPr lang="en-US" dirty="0"/>
              <a:t>M</a:t>
            </a:r>
            <a:r>
              <a:rPr lang="ru-RU" dirty="0"/>
              <a:t>, то для нахождения обратного преобразования луча нужно найти матрицу </a:t>
            </a:r>
            <a:r>
              <a:rPr lang="en-US" dirty="0"/>
              <a:t>M</a:t>
            </a:r>
            <a:r>
              <a:rPr lang="ru-RU" baseline="30000" dirty="0"/>
              <a:t>-1</a:t>
            </a:r>
            <a:r>
              <a:rPr lang="en-US" dirty="0"/>
              <a:t> </a:t>
            </a:r>
            <a:r>
              <a:rPr lang="ru-RU" dirty="0"/>
              <a:t>и применить данную матрицу к точке испускания луча и его направлению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Преимущества данного способа</a:t>
            </a:r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Трансформация луча проще трансформации объекта</a:t>
            </a:r>
          </a:p>
          <a:p>
            <a:pPr lvl="1"/>
            <a:r>
              <a:rPr lang="ru-RU" dirty="0"/>
              <a:t>Как до, так и после трансформации луч задается точкой испускания и направлением</a:t>
            </a:r>
          </a:p>
          <a:p>
            <a:r>
              <a:rPr lang="ru-RU" dirty="0"/>
              <a:t>Найти точки пересечения луча с базовым объектом может оказаться проще, чем найти пересечения с произвольно трансформированным объектом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4" name="Object 4"/>
              <p:cNvSpPr txBox="1"/>
              <p:nvPr/>
            </p:nvSpPr>
            <p:spPr bwMode="auto">
              <a:xfrm>
                <a:off x="1199456" y="4797152"/>
                <a:ext cx="2952328" cy="100811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024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9456" y="4797152"/>
                <a:ext cx="2952328" cy="1008112"/>
              </a:xfrm>
              <a:prstGeom prst="rect">
                <a:avLst/>
              </a:prstGeom>
              <a:blipFill>
                <a:blip r:embed="rId2"/>
                <a:stretch>
                  <a:fillRect l="-10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луча с полигональными сетками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нахождения точек пересечения луча с полигональной сеткой необходимо найти точки пересечения со всеми ее гранями</a:t>
            </a:r>
          </a:p>
          <a:p>
            <a:pPr lvl="1"/>
            <a:r>
              <a:rPr lang="ru-RU" dirty="0"/>
              <a:t>Треугольные грани упрощают нахождение точек пересечения</a:t>
            </a:r>
          </a:p>
          <a:p>
            <a:r>
              <a:rPr lang="ru-RU" dirty="0"/>
              <a:t>На практике полный перебор всех граней сетки не применяется в виду низкого быстродействия</a:t>
            </a:r>
          </a:p>
          <a:p>
            <a:pPr lvl="1"/>
            <a:r>
              <a:rPr lang="ru-RU" dirty="0"/>
              <a:t>Сетка представляется в виде дерева, что сокращает сложность задачи с</a:t>
            </a:r>
            <a:r>
              <a:rPr lang="en-US" dirty="0"/>
              <a:t> O(N) </a:t>
            </a:r>
            <a:r>
              <a:rPr lang="ru-RU" dirty="0"/>
              <a:t>до </a:t>
            </a:r>
            <a:r>
              <a:rPr lang="en-US" dirty="0"/>
              <a:t>O(</a:t>
            </a:r>
            <a:r>
              <a:rPr lang="en-US" dirty="0" err="1"/>
              <a:t>logN</a:t>
            </a:r>
            <a:r>
              <a:rPr lang="en-US" dirty="0"/>
              <a:t>)</a:t>
            </a:r>
            <a:endParaRPr lang="ru-RU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Прямая соединительная линия 33"/>
          <p:cNvCxnSpPr/>
          <p:nvPr/>
        </p:nvCxnSpPr>
        <p:spPr>
          <a:xfrm>
            <a:off x="5235735" y="3062162"/>
            <a:ext cx="4292352" cy="10164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треугольником</a:t>
            </a:r>
          </a:p>
        </p:txBody>
      </p:sp>
      <p:sp>
        <p:nvSpPr>
          <p:cNvPr id="19" name="Равнобедренный треугольник 18"/>
          <p:cNvSpPr/>
          <p:nvPr/>
        </p:nvSpPr>
        <p:spPr>
          <a:xfrm>
            <a:off x="2161840" y="1766018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2161839" y="39982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6266295" y="392625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5042159" y="13339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35" name="TextBox 34"/>
          <p:cNvSpPr txBox="1"/>
          <p:nvPr/>
        </p:nvSpPr>
        <p:spPr>
          <a:xfrm>
            <a:off x="4803687" y="291814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36" name="Овал 35"/>
          <p:cNvSpPr/>
          <p:nvPr/>
        </p:nvSpPr>
        <p:spPr>
          <a:xfrm>
            <a:off x="5163727" y="299015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Прямая со стрелкой 36"/>
          <p:cNvCxnSpPr/>
          <p:nvPr/>
        </p:nvCxnSpPr>
        <p:spPr>
          <a:xfrm>
            <a:off x="987263" y="2054050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987263" y="2054050"/>
            <a:ext cx="4248472" cy="9997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Овал 38"/>
          <p:cNvSpPr/>
          <p:nvPr/>
        </p:nvSpPr>
        <p:spPr>
          <a:xfrm>
            <a:off x="915255" y="198204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/>
          <p:cNvSpPr txBox="1"/>
          <p:nvPr/>
        </p:nvSpPr>
        <p:spPr>
          <a:xfrm>
            <a:off x="2139391" y="234208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07751" y="2126059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38200" y="4603948"/>
            <a:ext cx="9905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Найти точку </a:t>
            </a:r>
            <a:r>
              <a:rPr lang="en-US" dirty="0"/>
              <a:t>P</a:t>
            </a:r>
            <a:r>
              <a:rPr lang="ru-RU" dirty="0"/>
              <a:t> пересечения с плоскостью треугольника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Определить принадлежность данной точки внутренней области треугольника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Вычислить интерполированные значения атрибутов вершин (цвет, нормаль и др.) в точке пересечения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Нахождение точки пересечения луча с плоскостью треугольника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Найти уравнение плоскости треугольника</a:t>
            </a:r>
          </a:p>
          <a:p>
            <a:pPr lvl="1"/>
            <a:r>
              <a:rPr lang="ru-RU" dirty="0"/>
              <a:t>Вычислить нормаль через векторное произведение двух сторон треугольника (коэффициенты </a:t>
            </a:r>
            <a:r>
              <a:rPr lang="en-US" dirty="0"/>
              <a:t>A, B, C)</a:t>
            </a:r>
            <a:endParaRPr lang="ru-RU" dirty="0"/>
          </a:p>
          <a:p>
            <a:pPr lvl="1"/>
            <a:r>
              <a:rPr lang="ru-RU" dirty="0"/>
              <a:t>Вычислить скалярное произведение нормали и любой из вершин треугольника (коэффициент </a:t>
            </a:r>
            <a:r>
              <a:rPr lang="en-US" dirty="0"/>
              <a:t>–D)</a:t>
            </a:r>
          </a:p>
          <a:p>
            <a:r>
              <a:rPr lang="ru-RU" dirty="0"/>
              <a:t>Найти точку пересечения луча с плоскостью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Определение принадлежности точки внутренней области треугольника</a:t>
            </a:r>
          </a:p>
        </p:txBody>
      </p:sp>
      <p:sp>
        <p:nvSpPr>
          <p:cNvPr id="4" name="Равнобедренный треугольник 3"/>
          <p:cNvSpPr/>
          <p:nvPr/>
        </p:nvSpPr>
        <p:spPr>
          <a:xfrm>
            <a:off x="4727849" y="2348880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4583832" y="465313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832304" y="450912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608168" y="191683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7464152" y="3068961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9" name="Овал 8"/>
          <p:cNvSpPr/>
          <p:nvPr/>
        </p:nvSpPr>
        <p:spPr>
          <a:xfrm>
            <a:off x="7729736" y="357301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4" idx="3"/>
          </p:cNvCxnSpPr>
          <p:nvPr/>
        </p:nvCxnSpPr>
        <p:spPr>
          <a:xfrm flipH="1" flipV="1">
            <a:off x="7824193" y="4005064"/>
            <a:ext cx="5115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4" idx="2"/>
          </p:cNvCxnSpPr>
          <p:nvPr/>
        </p:nvCxnSpPr>
        <p:spPr>
          <a:xfrm flipV="1">
            <a:off x="4727848" y="3629026"/>
            <a:ext cx="3101702" cy="9521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68208" y="40770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</a:t>
            </a:r>
            <a:r>
              <a:rPr lang="en-US" baseline="-25000" dirty="0" err="1"/>
              <a:t>AB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1847528" y="2276872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Точка </a:t>
            </a:r>
            <a:r>
              <a:rPr lang="en-US" dirty="0"/>
              <a:t>P </a:t>
            </a:r>
            <a:r>
              <a:rPr lang="ru-RU" dirty="0"/>
              <a:t>лежит внутри треугольника, если </a:t>
            </a:r>
            <a:r>
              <a:rPr lang="en-US" dirty="0"/>
              <a:t> </a:t>
            </a:r>
            <a:r>
              <a:rPr lang="ru-RU" dirty="0"/>
              <a:t>одновременно выполняются условия: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21"/>
              <p:cNvSpPr txBox="1"/>
              <p:nvPr/>
            </p:nvSpPr>
            <p:spPr bwMode="auto">
              <a:xfrm>
                <a:off x="1524000" y="3284539"/>
                <a:ext cx="2339752" cy="16795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𝐴𝐵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𝐵𝑃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𝐵𝐶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𝐶𝑃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𝐶𝐴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Объект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0" y="3284539"/>
                <a:ext cx="2339752" cy="1679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1524000" y="5013176"/>
            <a:ext cx="799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ru-RU" baseline="-25000" dirty="0"/>
              <a:t>*</a:t>
            </a:r>
            <a:r>
              <a:rPr lang="en-US" dirty="0"/>
              <a:t> </a:t>
            </a:r>
            <a:r>
              <a:rPr lang="ru-RU" dirty="0"/>
              <a:t>– перпендикуляры к ребрам треугольника, лежащие в его плоскости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Объект 23"/>
              <p:cNvSpPr txBox="1"/>
              <p:nvPr/>
            </p:nvSpPr>
            <p:spPr bwMode="auto">
              <a:xfrm>
                <a:off x="1847850" y="5376864"/>
                <a:ext cx="3058506" cy="148113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𝐶𝐴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𝐶𝐴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Объект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850" y="5376864"/>
                <a:ext cx="3058506" cy="1481137"/>
              </a:xfrm>
              <a:prstGeom prst="rect">
                <a:avLst/>
              </a:prstGeom>
              <a:blipFill>
                <a:blip r:embed="rId3"/>
                <a:stretch>
                  <a:fillRect l="-5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Интерполяция атрибутов вершин</a:t>
            </a:r>
          </a:p>
        </p:txBody>
      </p:sp>
      <p:sp>
        <p:nvSpPr>
          <p:cNvPr id="3" name="Равнобедренный треугольник 2"/>
          <p:cNvSpPr/>
          <p:nvPr/>
        </p:nvSpPr>
        <p:spPr>
          <a:xfrm>
            <a:off x="6922654" y="1870708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1027109" y="403094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802973" y="143866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9010885" y="273480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7" name="Овал 6"/>
          <p:cNvSpPr/>
          <p:nvPr/>
        </p:nvSpPr>
        <p:spPr>
          <a:xfrm>
            <a:off x="9154901" y="309484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 стрелкой 7"/>
          <p:cNvCxnSpPr/>
          <p:nvPr/>
        </p:nvCxnSpPr>
        <p:spPr>
          <a:xfrm flipH="1" flipV="1">
            <a:off x="9082893" y="3526892"/>
            <a:ext cx="5116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3" idx="2"/>
          </p:cNvCxnSpPr>
          <p:nvPr/>
        </p:nvCxnSpPr>
        <p:spPr>
          <a:xfrm flipV="1">
            <a:off x="6922653" y="3166852"/>
            <a:ext cx="2304256" cy="9361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06629" y="367090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0091005" y="2878821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P’</a:t>
            </a:r>
            <a:endParaRPr lang="ru-RU" sz="2400" dirty="0"/>
          </a:p>
        </p:txBody>
      </p:sp>
      <p:sp>
        <p:nvSpPr>
          <p:cNvPr id="14" name="Овал 13"/>
          <p:cNvSpPr/>
          <p:nvPr/>
        </p:nvSpPr>
        <p:spPr>
          <a:xfrm>
            <a:off x="9946989" y="309484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/>
          <p:cNvCxnSpPr>
            <a:stCxn id="3" idx="0"/>
            <a:endCxn id="3" idx="3"/>
          </p:cNvCxnSpPr>
          <p:nvPr/>
        </p:nvCxnSpPr>
        <p:spPr>
          <a:xfrm>
            <a:off x="10024112" y="1870708"/>
            <a:ext cx="0" cy="223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874981" y="4102956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ru-RU" dirty="0"/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217795"/>
              </p:ext>
            </p:extLst>
          </p:nvPr>
        </p:nvGraphicFramePr>
        <p:xfrm>
          <a:off x="8722853" y="3598900"/>
          <a:ext cx="288032" cy="489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6720" imgH="215640" progId="Equation.3">
                  <p:embed/>
                </p:oleObj>
              </mc:Choice>
              <mc:Fallback>
                <p:oleObj name="Equation" r:id="rId2" imgW="126720" imgH="215640" progId="Equation.3">
                  <p:embed/>
                  <p:pic>
                    <p:nvPicPr>
                      <p:cNvPr id="19" name="Объект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22853" y="3598900"/>
                        <a:ext cx="288032" cy="4896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21"/>
              <p:cNvSpPr txBox="1"/>
              <p:nvPr/>
            </p:nvSpPr>
            <p:spPr bwMode="auto">
              <a:xfrm>
                <a:off x="549951" y="1592437"/>
                <a:ext cx="5983047" cy="286226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𝐷𝑃</m:t>
                              </m:r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func>
                        <m:func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begChr m:val="|"/>
                          <m:endChr m:val="|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2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e>
                      </m:rad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begChr m:val="|"/>
                          <m:endChr m:val="|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𝐴𝐶</m:t>
                                      </m:r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𝐴𝐵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𝐴𝐶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𝐴𝐵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22" name="Объект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951" y="1592437"/>
                <a:ext cx="5983047" cy="2862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Объект 23"/>
              <p:cNvSpPr txBox="1"/>
              <p:nvPr/>
            </p:nvSpPr>
            <p:spPr bwMode="auto">
              <a:xfrm>
                <a:off x="549951" y="4868863"/>
                <a:ext cx="10798079" cy="13557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𝐷𝑃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′=П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р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𝐷𝐶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e>
                          </m:d>
                          <m:func>
                            <m:func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𝐴𝑃</m:t>
                                  </m:r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e>
                          </m:d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𝐷𝐶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𝐴𝑃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e>
                          </m:d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𝐷𝐶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𝐴𝑃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num>
                        <m:den>
                          <m:sSup>
                            <m:sSup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𝐷𝐶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𝐴𝑃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Объект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951" y="4868863"/>
                <a:ext cx="10798079" cy="13557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2135560" y="6165305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</a:t>
            </a:r>
            <a:r>
              <a:rPr lang="en-US" dirty="0"/>
              <a:t>AP</a:t>
            </a:r>
            <a:r>
              <a:rPr lang="en-US" dirty="0">
                <a:latin typeface="Calibri"/>
                <a:cs typeface="Calibri"/>
              </a:rPr>
              <a:t>•</a:t>
            </a:r>
            <a:r>
              <a:rPr lang="en-US" dirty="0"/>
              <a:t>DC&lt;0</a:t>
            </a:r>
            <a:r>
              <a:rPr lang="ru-RU" dirty="0"/>
              <a:t> точка </a:t>
            </a:r>
            <a:r>
              <a:rPr lang="en-US" dirty="0"/>
              <a:t>P </a:t>
            </a:r>
            <a:r>
              <a:rPr lang="ru-RU" dirty="0"/>
              <a:t>находится вне треугольника </a:t>
            </a:r>
            <a:r>
              <a:rPr lang="en-US" dirty="0"/>
              <a:t>ABC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7714741" y="359890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endParaRPr lang="ru-RU" dirty="0"/>
          </a:p>
        </p:txBody>
      </p:sp>
      <p:sp>
        <p:nvSpPr>
          <p:cNvPr id="27" name="Дуга 26"/>
          <p:cNvSpPr/>
          <p:nvPr/>
        </p:nvSpPr>
        <p:spPr>
          <a:xfrm>
            <a:off x="7066669" y="3670908"/>
            <a:ext cx="720080" cy="720080"/>
          </a:xfrm>
          <a:prstGeom prst="arc">
            <a:avLst>
              <a:gd name="adj1" fmla="val 17280114"/>
              <a:gd name="adj2" fmla="val 36243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57F61-61AE-CC4D-529B-485E747E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Более быстрый способ вычисления барицентрических координат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48D53-416E-4C50-186F-CD91EB99EC2D}"/>
              </a:ext>
            </a:extLst>
          </p:cNvPr>
          <p:cNvSpPr txBox="1"/>
          <p:nvPr/>
        </p:nvSpPr>
        <p:spPr>
          <a:xfrm>
            <a:off x="838200" y="2209021"/>
            <a:ext cx="8308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https://www.pbr-book.org/4ed/Shapes/Triangle_Meshes#IntersectTriangle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F819A2-6D20-4604-AFDE-87478E828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996952"/>
            <a:ext cx="2753109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41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1"/>
          <p:cNvSpPr>
            <a:spLocks noChangeArrowheads="1"/>
          </p:cNvSpPr>
          <p:nvPr/>
        </p:nvSpPr>
        <p:spPr bwMode="auto">
          <a:xfrm>
            <a:off x="5519739" y="1916114"/>
            <a:ext cx="4968875" cy="38877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3" name="Freeform 11"/>
          <p:cNvSpPr>
            <a:spLocks/>
          </p:cNvSpPr>
          <p:nvPr/>
        </p:nvSpPr>
        <p:spPr bwMode="auto">
          <a:xfrm>
            <a:off x="3000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title"/>
          </p:nvPr>
        </p:nvSpPr>
        <p:spPr>
          <a:xfrm>
            <a:off x="2674938" y="214314"/>
            <a:ext cx="7993062" cy="14620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Оптический процесс прохождения лучей через сцену</a:t>
            </a:r>
          </a:p>
        </p:txBody>
      </p:sp>
      <p:sp>
        <p:nvSpPr>
          <p:cNvPr id="10245" name="AutoShape 7"/>
          <p:cNvSpPr>
            <a:spLocks noChangeArrowheads="1"/>
          </p:cNvSpPr>
          <p:nvPr/>
        </p:nvSpPr>
        <p:spPr bwMode="auto">
          <a:xfrm rot="5400000">
            <a:off x="4405313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6" name="Oval 8"/>
          <p:cNvSpPr>
            <a:spLocks noChangeArrowheads="1"/>
          </p:cNvSpPr>
          <p:nvPr/>
        </p:nvSpPr>
        <p:spPr bwMode="auto">
          <a:xfrm>
            <a:off x="7537451" y="3570289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7" name="Oval 9"/>
          <p:cNvSpPr>
            <a:spLocks noChangeArrowheads="1"/>
          </p:cNvSpPr>
          <p:nvPr/>
        </p:nvSpPr>
        <p:spPr bwMode="auto">
          <a:xfrm>
            <a:off x="2928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 flipV="1">
            <a:off x="3000376" y="3859214"/>
            <a:ext cx="4608513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49" name="Freeform 16"/>
          <p:cNvSpPr>
            <a:spLocks/>
          </p:cNvSpPr>
          <p:nvPr/>
        </p:nvSpPr>
        <p:spPr bwMode="auto">
          <a:xfrm>
            <a:off x="3000375" y="4795839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50" name="Freeform 12"/>
          <p:cNvSpPr>
            <a:spLocks/>
          </p:cNvSpPr>
          <p:nvPr/>
        </p:nvSpPr>
        <p:spPr bwMode="auto">
          <a:xfrm>
            <a:off x="3000375" y="3284539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251" name="Oval 17"/>
          <p:cNvSpPr>
            <a:spLocks noChangeArrowheads="1"/>
          </p:cNvSpPr>
          <p:nvPr/>
        </p:nvSpPr>
        <p:spPr bwMode="auto">
          <a:xfrm>
            <a:off x="6457950" y="256222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10" name="Line 18"/>
          <p:cNvSpPr>
            <a:spLocks noChangeShapeType="1"/>
          </p:cNvSpPr>
          <p:nvPr/>
        </p:nvSpPr>
        <p:spPr bwMode="auto">
          <a:xfrm flipH="1" flipV="1">
            <a:off x="7321550" y="3067051"/>
            <a:ext cx="287338" cy="792163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11" name="Line 19"/>
          <p:cNvSpPr>
            <a:spLocks noChangeShapeType="1"/>
          </p:cNvSpPr>
          <p:nvPr/>
        </p:nvSpPr>
        <p:spPr bwMode="auto">
          <a:xfrm flipV="1">
            <a:off x="7321551" y="2636838"/>
            <a:ext cx="1222375" cy="43021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54" name="AutoShape 20"/>
          <p:cNvSpPr>
            <a:spLocks noChangeArrowheads="1"/>
          </p:cNvSpPr>
          <p:nvPr/>
        </p:nvSpPr>
        <p:spPr bwMode="auto">
          <a:xfrm>
            <a:off x="9696451" y="2492375"/>
            <a:ext cx="595313" cy="649288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14" name="Oval 22"/>
          <p:cNvSpPr>
            <a:spLocks noChangeArrowheads="1"/>
          </p:cNvSpPr>
          <p:nvPr/>
        </p:nvSpPr>
        <p:spPr bwMode="auto">
          <a:xfrm>
            <a:off x="5880101" y="4148139"/>
            <a:ext cx="119063" cy="122237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56" name="Freeform 15"/>
          <p:cNvSpPr>
            <a:spLocks/>
          </p:cNvSpPr>
          <p:nvPr/>
        </p:nvSpPr>
        <p:spPr bwMode="auto">
          <a:xfrm>
            <a:off x="3000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257" name="Text Box 24"/>
          <p:cNvSpPr txBox="1">
            <a:spLocks noChangeArrowheads="1"/>
          </p:cNvSpPr>
          <p:nvPr/>
        </p:nvSpPr>
        <p:spPr bwMode="auto">
          <a:xfrm>
            <a:off x="7896226" y="5372101"/>
            <a:ext cx="860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0258" name="Text Box 25"/>
          <p:cNvSpPr txBox="1">
            <a:spLocks noChangeArrowheads="1"/>
          </p:cNvSpPr>
          <p:nvPr/>
        </p:nvSpPr>
        <p:spPr bwMode="auto">
          <a:xfrm>
            <a:off x="1524000" y="6032500"/>
            <a:ext cx="91440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Луч от источника света испытывает множественные отражения и преломления от объектов сцены и, в конечном итоге, пройдя через пиксель воображаемой экранной плоскости, достигает глаза наблюдателя, изменив свой первоначальный цвет</a:t>
            </a:r>
          </a:p>
        </p:txBody>
      </p:sp>
      <p:sp>
        <p:nvSpPr>
          <p:cNvPr id="10259" name="Oval 26"/>
          <p:cNvSpPr>
            <a:spLocks noChangeArrowheads="1"/>
          </p:cNvSpPr>
          <p:nvPr/>
        </p:nvSpPr>
        <p:spPr bwMode="auto">
          <a:xfrm>
            <a:off x="8472489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8219" name="Line 27"/>
          <p:cNvSpPr>
            <a:spLocks noChangeShapeType="1"/>
          </p:cNvSpPr>
          <p:nvPr/>
        </p:nvSpPr>
        <p:spPr bwMode="auto">
          <a:xfrm>
            <a:off x="8543926" y="2636838"/>
            <a:ext cx="720725" cy="0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20" name="Line 28"/>
          <p:cNvSpPr>
            <a:spLocks noChangeShapeType="1"/>
          </p:cNvSpPr>
          <p:nvPr/>
        </p:nvSpPr>
        <p:spPr bwMode="auto">
          <a:xfrm>
            <a:off x="9264650" y="2636838"/>
            <a:ext cx="647700" cy="144462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30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" grpId="0" animBg="1"/>
      <p:bldP spid="8210" grpId="0" animBg="1"/>
      <p:bldP spid="8211" grpId="0" animBg="1"/>
      <p:bldP spid="8214" grpId="0" animBg="1"/>
      <p:bldP spid="8219" grpId="0" animBg="1"/>
      <p:bldP spid="822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Интерполяция атрибутов вершин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 каждой вершиной сетки можно связать некоторый набор атрибутов (цвет, нормаль, текстурные координаты и т.п.)</a:t>
            </a:r>
          </a:p>
          <a:p>
            <a:r>
              <a:rPr lang="ru-RU" dirty="0"/>
              <a:t>В точке пересечения луча и треугольной грани сетки вычисляются весовые коэффициенты </a:t>
            </a:r>
            <a:r>
              <a:rPr lang="en-US" dirty="0"/>
              <a:t>k</a:t>
            </a:r>
            <a:r>
              <a:rPr lang="en-US" baseline="-25000" dirty="0"/>
              <a:t>A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B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C</a:t>
            </a:r>
            <a:endParaRPr lang="ru-RU" dirty="0"/>
          </a:p>
          <a:p>
            <a:pPr lvl="1"/>
            <a:r>
              <a:rPr lang="ru-RU" dirty="0"/>
              <a:t>Сумма коэффициентов </a:t>
            </a:r>
            <a:r>
              <a:rPr lang="en-US" dirty="0"/>
              <a:t>k</a:t>
            </a:r>
            <a:r>
              <a:rPr lang="en-US" baseline="-25000" dirty="0"/>
              <a:t>A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B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C</a:t>
            </a:r>
            <a:r>
              <a:rPr lang="en-US" baseline="-25000" dirty="0"/>
              <a:t> </a:t>
            </a:r>
            <a:r>
              <a:rPr lang="ru-RU" dirty="0"/>
              <a:t>для любой</a:t>
            </a:r>
            <a:r>
              <a:rPr lang="en-US" dirty="0"/>
              <a:t> </a:t>
            </a:r>
            <a:r>
              <a:rPr lang="ru-RU" dirty="0"/>
              <a:t>точки треугольника равна 1, а сами коэффициенты находятся в диапазоне от 0 до 1</a:t>
            </a:r>
          </a:p>
          <a:p>
            <a:r>
              <a:rPr lang="ru-RU" dirty="0"/>
              <a:t>Данные коэффициенты используются для вычисления взвешенного (интерполированного) значения атрибутов вершин в точке пересечения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08DDB12-51FD-4580-8D4C-07EC19D3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96E3FE-0330-4C99-91C9-F52520CC8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1811845"/>
            <a:ext cx="6192688" cy="465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247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освещения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прямого освещения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столкновении луча с поверхностью выполняется суммарный вклад источников света в освещенность данной точки поверхности</a:t>
            </a:r>
          </a:p>
          <a:p>
            <a:pPr lvl="1"/>
            <a:r>
              <a:rPr lang="ru-RU" dirty="0"/>
              <a:t>Строятся вторичные лучи из точки столкновения по направлению к источникам света</a:t>
            </a:r>
          </a:p>
          <a:p>
            <a:pPr lvl="1"/>
            <a:r>
              <a:rPr lang="ru-RU" dirty="0"/>
              <a:t>Вычисляется расчет освещения с использованием заданной модели освещения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вычисления диффузной составляющей отраженного света</a:t>
            </a:r>
          </a:p>
        </p:txBody>
      </p:sp>
      <p:sp>
        <p:nvSpPr>
          <p:cNvPr id="5" name="Овал 4"/>
          <p:cNvSpPr/>
          <p:nvPr/>
        </p:nvSpPr>
        <p:spPr>
          <a:xfrm>
            <a:off x="8427716" y="4005064"/>
            <a:ext cx="3168352" cy="18002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16-конечная звезда 5"/>
          <p:cNvSpPr/>
          <p:nvPr/>
        </p:nvSpPr>
        <p:spPr>
          <a:xfrm>
            <a:off x="7851652" y="2132856"/>
            <a:ext cx="576064" cy="576064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16-конечная звезда 6"/>
          <p:cNvSpPr/>
          <p:nvPr/>
        </p:nvSpPr>
        <p:spPr>
          <a:xfrm>
            <a:off x="5259364" y="4293096"/>
            <a:ext cx="720080" cy="720080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лыбающееся лицо 7"/>
          <p:cNvSpPr/>
          <p:nvPr/>
        </p:nvSpPr>
        <p:spPr>
          <a:xfrm>
            <a:off x="5115348" y="2060848"/>
            <a:ext cx="936104" cy="936104"/>
          </a:xfrm>
          <a:prstGeom prst="smileyFac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5619404" y="2564904"/>
            <a:ext cx="3744416" cy="15121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9291812" y="3645024"/>
            <a:ext cx="72008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291812" y="342900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n</a:t>
            </a:r>
            <a:endParaRPr lang="ru-RU" b="1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Прямая со стрелкой 15"/>
          <p:cNvCxnSpPr/>
          <p:nvPr/>
        </p:nvCxnSpPr>
        <p:spPr>
          <a:xfrm flipH="1" flipV="1">
            <a:off x="8139684" y="2420888"/>
            <a:ext cx="1224136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5619404" y="4077072"/>
            <a:ext cx="3744416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715748" y="299695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ru-RU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28124" y="399577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ru-RU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63620" y="335699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v</a:t>
            </a:r>
            <a:endParaRPr lang="ru-RU" b="1" i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Объект 24"/>
              <p:cNvSpPr txBox="1"/>
              <p:nvPr/>
            </p:nvSpPr>
            <p:spPr bwMode="auto">
              <a:xfrm>
                <a:off x="710589" y="5161249"/>
                <a:ext cx="7408788" cy="154667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5" name="Объект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0589" y="5161249"/>
                <a:ext cx="7408788" cy="15466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Отбрасывание теней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затененности точки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точку поверхности попадает свет от источника, если луч, испущенный из данной точки по направлению к источнику не встречает на своем пути препятствий</a:t>
            </a:r>
          </a:p>
          <a:p>
            <a:pPr lvl="1"/>
            <a:r>
              <a:rPr lang="ru-RU" dirty="0"/>
              <a:t>Отсутствуют пересечения луча с объектами сцены</a:t>
            </a:r>
          </a:p>
          <a:p>
            <a:pPr lvl="1"/>
            <a:r>
              <a:rPr lang="ru-RU" dirty="0"/>
              <a:t>Объекты «за источником света» не отбрасывают тени (</a:t>
            </a:r>
            <a:r>
              <a:rPr lang="en-US" dirty="0"/>
              <a:t>t </a:t>
            </a:r>
            <a:r>
              <a:rPr lang="ru-RU" dirty="0"/>
              <a:t>пересечения </a:t>
            </a:r>
            <a:r>
              <a:rPr lang="en-US" dirty="0"/>
              <a:t>&gt; 1)</a:t>
            </a:r>
            <a:endParaRPr lang="ru-RU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11"/>
          <p:cNvSpPr/>
          <p:nvPr/>
        </p:nvSpPr>
        <p:spPr>
          <a:xfrm rot="8082189">
            <a:off x="4374024" y="892402"/>
            <a:ext cx="1732345" cy="1348181"/>
          </a:xfrm>
          <a:custGeom>
            <a:avLst/>
            <a:gdLst>
              <a:gd name="connsiteX0" fmla="*/ 703645 w 1732345"/>
              <a:gd name="connsiteY0" fmla="*/ 148031 h 1348181"/>
              <a:gd name="connsiteX1" fmla="*/ 703645 w 1732345"/>
              <a:gd name="connsiteY1" fmla="*/ 148031 h 1348181"/>
              <a:gd name="connsiteX2" fmla="*/ 1246570 w 1732345"/>
              <a:gd name="connsiteY2" fmla="*/ 490931 h 1348181"/>
              <a:gd name="connsiteX3" fmla="*/ 1503745 w 1732345"/>
              <a:gd name="connsiteY3" fmla="*/ 548081 h 1348181"/>
              <a:gd name="connsiteX4" fmla="*/ 1675195 w 1732345"/>
              <a:gd name="connsiteY4" fmla="*/ 605231 h 1348181"/>
              <a:gd name="connsiteX5" fmla="*/ 1732345 w 1732345"/>
              <a:gd name="connsiteY5" fmla="*/ 690956 h 1348181"/>
              <a:gd name="connsiteX6" fmla="*/ 1589470 w 1732345"/>
              <a:gd name="connsiteY6" fmla="*/ 862406 h 1348181"/>
              <a:gd name="connsiteX7" fmla="*/ 1503745 w 1732345"/>
              <a:gd name="connsiteY7" fmla="*/ 948131 h 1348181"/>
              <a:gd name="connsiteX8" fmla="*/ 1418020 w 1732345"/>
              <a:gd name="connsiteY8" fmla="*/ 976706 h 1348181"/>
              <a:gd name="connsiteX9" fmla="*/ 1103695 w 1732345"/>
              <a:gd name="connsiteY9" fmla="*/ 1148156 h 1348181"/>
              <a:gd name="connsiteX10" fmla="*/ 760795 w 1732345"/>
              <a:gd name="connsiteY10" fmla="*/ 1262456 h 1348181"/>
              <a:gd name="connsiteX11" fmla="*/ 675070 w 1732345"/>
              <a:gd name="connsiteY11" fmla="*/ 1291031 h 1348181"/>
              <a:gd name="connsiteX12" fmla="*/ 589345 w 1732345"/>
              <a:gd name="connsiteY12" fmla="*/ 1348181 h 1348181"/>
              <a:gd name="connsiteX13" fmla="*/ 417895 w 1732345"/>
              <a:gd name="connsiteY13" fmla="*/ 1291031 h 1348181"/>
              <a:gd name="connsiteX14" fmla="*/ 303595 w 1732345"/>
              <a:gd name="connsiteY14" fmla="*/ 1119581 h 1348181"/>
              <a:gd name="connsiteX15" fmla="*/ 246445 w 1732345"/>
              <a:gd name="connsiteY15" fmla="*/ 1005281 h 1348181"/>
              <a:gd name="connsiteX16" fmla="*/ 217870 w 1732345"/>
              <a:gd name="connsiteY16" fmla="*/ 919556 h 1348181"/>
              <a:gd name="connsiteX17" fmla="*/ 160720 w 1732345"/>
              <a:gd name="connsiteY17" fmla="*/ 776681 h 1348181"/>
              <a:gd name="connsiteX18" fmla="*/ 132145 w 1732345"/>
              <a:gd name="connsiteY18" fmla="*/ 576656 h 1348181"/>
              <a:gd name="connsiteX19" fmla="*/ 103570 w 1732345"/>
              <a:gd name="connsiteY19" fmla="*/ 490931 h 1348181"/>
              <a:gd name="connsiteX20" fmla="*/ 17845 w 1732345"/>
              <a:gd name="connsiteY20" fmla="*/ 176606 h 1348181"/>
              <a:gd name="connsiteX21" fmla="*/ 46420 w 1732345"/>
              <a:gd name="connsiteY21" fmla="*/ 33731 h 1348181"/>
              <a:gd name="connsiteX22" fmla="*/ 389320 w 1732345"/>
              <a:gd name="connsiteY22" fmla="*/ 62306 h 1348181"/>
              <a:gd name="connsiteX23" fmla="*/ 560770 w 1732345"/>
              <a:gd name="connsiteY23" fmla="*/ 176606 h 1348181"/>
              <a:gd name="connsiteX24" fmla="*/ 703645 w 1732345"/>
              <a:gd name="connsiteY24" fmla="*/ 148031 h 134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32345" h="1348181">
                <a:moveTo>
                  <a:pt x="703645" y="148031"/>
                </a:moveTo>
                <a:lnTo>
                  <a:pt x="703645" y="148031"/>
                </a:lnTo>
                <a:cubicBezTo>
                  <a:pt x="884620" y="262331"/>
                  <a:pt x="1060228" y="385607"/>
                  <a:pt x="1246570" y="490931"/>
                </a:cubicBezTo>
                <a:cubicBezTo>
                  <a:pt x="1270496" y="504455"/>
                  <a:pt x="1492395" y="544986"/>
                  <a:pt x="1503745" y="548081"/>
                </a:cubicBezTo>
                <a:cubicBezTo>
                  <a:pt x="1561864" y="563932"/>
                  <a:pt x="1675195" y="605231"/>
                  <a:pt x="1675195" y="605231"/>
                </a:cubicBezTo>
                <a:cubicBezTo>
                  <a:pt x="1694245" y="633806"/>
                  <a:pt x="1732345" y="656613"/>
                  <a:pt x="1732345" y="690956"/>
                </a:cubicBezTo>
                <a:cubicBezTo>
                  <a:pt x="1732345" y="800598"/>
                  <a:pt x="1652180" y="810148"/>
                  <a:pt x="1589470" y="862406"/>
                </a:cubicBezTo>
                <a:cubicBezTo>
                  <a:pt x="1558425" y="888277"/>
                  <a:pt x="1537369" y="925715"/>
                  <a:pt x="1503745" y="948131"/>
                </a:cubicBezTo>
                <a:cubicBezTo>
                  <a:pt x="1478683" y="964839"/>
                  <a:pt x="1444961" y="963236"/>
                  <a:pt x="1418020" y="976706"/>
                </a:cubicBezTo>
                <a:cubicBezTo>
                  <a:pt x="1209332" y="1081050"/>
                  <a:pt x="1492199" y="1018655"/>
                  <a:pt x="1103695" y="1148156"/>
                </a:cubicBezTo>
                <a:lnTo>
                  <a:pt x="760795" y="1262456"/>
                </a:lnTo>
                <a:cubicBezTo>
                  <a:pt x="732220" y="1271981"/>
                  <a:pt x="700132" y="1274323"/>
                  <a:pt x="675070" y="1291031"/>
                </a:cubicBezTo>
                <a:lnTo>
                  <a:pt x="589345" y="1348181"/>
                </a:lnTo>
                <a:cubicBezTo>
                  <a:pt x="532195" y="1329131"/>
                  <a:pt x="464936" y="1328663"/>
                  <a:pt x="417895" y="1291031"/>
                </a:cubicBezTo>
                <a:cubicBezTo>
                  <a:pt x="364260" y="1248123"/>
                  <a:pt x="334312" y="1181015"/>
                  <a:pt x="303595" y="1119581"/>
                </a:cubicBezTo>
                <a:cubicBezTo>
                  <a:pt x="284545" y="1081481"/>
                  <a:pt x="263225" y="1044434"/>
                  <a:pt x="246445" y="1005281"/>
                </a:cubicBezTo>
                <a:cubicBezTo>
                  <a:pt x="234580" y="977596"/>
                  <a:pt x="228446" y="947759"/>
                  <a:pt x="217870" y="919556"/>
                </a:cubicBezTo>
                <a:cubicBezTo>
                  <a:pt x="199860" y="871528"/>
                  <a:pt x="179770" y="824306"/>
                  <a:pt x="160720" y="776681"/>
                </a:cubicBezTo>
                <a:cubicBezTo>
                  <a:pt x="151195" y="710006"/>
                  <a:pt x="145354" y="642700"/>
                  <a:pt x="132145" y="576656"/>
                </a:cubicBezTo>
                <a:cubicBezTo>
                  <a:pt x="126238" y="547120"/>
                  <a:pt x="112225" y="519781"/>
                  <a:pt x="103570" y="490931"/>
                </a:cubicBezTo>
                <a:cubicBezTo>
                  <a:pt x="52616" y="321083"/>
                  <a:pt x="53619" y="319701"/>
                  <a:pt x="17845" y="176606"/>
                </a:cubicBezTo>
                <a:cubicBezTo>
                  <a:pt x="27370" y="128981"/>
                  <a:pt x="0" y="48014"/>
                  <a:pt x="46420" y="33731"/>
                </a:cubicBezTo>
                <a:cubicBezTo>
                  <a:pt x="156044" y="0"/>
                  <a:pt x="278808" y="31608"/>
                  <a:pt x="389320" y="62306"/>
                </a:cubicBezTo>
                <a:cubicBezTo>
                  <a:pt x="455500" y="80689"/>
                  <a:pt x="492084" y="176606"/>
                  <a:pt x="560770" y="176606"/>
                </a:cubicBezTo>
                <a:lnTo>
                  <a:pt x="703645" y="148031"/>
                </a:lnTo>
                <a:close/>
              </a:path>
            </a:pathLst>
          </a:custGeom>
          <a:solidFill>
            <a:srgbClr val="C5D7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5735960" y="4697760"/>
            <a:ext cx="4104456" cy="21602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Улыбающееся лицо 4"/>
          <p:cNvSpPr/>
          <p:nvPr/>
        </p:nvSpPr>
        <p:spPr>
          <a:xfrm>
            <a:off x="2207568" y="2996952"/>
            <a:ext cx="1080120" cy="108012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16-конечная звезда 5"/>
          <p:cNvSpPr/>
          <p:nvPr/>
        </p:nvSpPr>
        <p:spPr>
          <a:xfrm>
            <a:off x="5375920" y="2060848"/>
            <a:ext cx="936104" cy="936104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 6"/>
          <p:cNvSpPr/>
          <p:nvPr/>
        </p:nvSpPr>
        <p:spPr>
          <a:xfrm rot="8082189">
            <a:off x="6102217" y="2476577"/>
            <a:ext cx="1732345" cy="1348181"/>
          </a:xfrm>
          <a:custGeom>
            <a:avLst/>
            <a:gdLst>
              <a:gd name="connsiteX0" fmla="*/ 703645 w 1732345"/>
              <a:gd name="connsiteY0" fmla="*/ 148031 h 1348181"/>
              <a:gd name="connsiteX1" fmla="*/ 703645 w 1732345"/>
              <a:gd name="connsiteY1" fmla="*/ 148031 h 1348181"/>
              <a:gd name="connsiteX2" fmla="*/ 1246570 w 1732345"/>
              <a:gd name="connsiteY2" fmla="*/ 490931 h 1348181"/>
              <a:gd name="connsiteX3" fmla="*/ 1503745 w 1732345"/>
              <a:gd name="connsiteY3" fmla="*/ 548081 h 1348181"/>
              <a:gd name="connsiteX4" fmla="*/ 1675195 w 1732345"/>
              <a:gd name="connsiteY4" fmla="*/ 605231 h 1348181"/>
              <a:gd name="connsiteX5" fmla="*/ 1732345 w 1732345"/>
              <a:gd name="connsiteY5" fmla="*/ 690956 h 1348181"/>
              <a:gd name="connsiteX6" fmla="*/ 1589470 w 1732345"/>
              <a:gd name="connsiteY6" fmla="*/ 862406 h 1348181"/>
              <a:gd name="connsiteX7" fmla="*/ 1503745 w 1732345"/>
              <a:gd name="connsiteY7" fmla="*/ 948131 h 1348181"/>
              <a:gd name="connsiteX8" fmla="*/ 1418020 w 1732345"/>
              <a:gd name="connsiteY8" fmla="*/ 976706 h 1348181"/>
              <a:gd name="connsiteX9" fmla="*/ 1103695 w 1732345"/>
              <a:gd name="connsiteY9" fmla="*/ 1148156 h 1348181"/>
              <a:gd name="connsiteX10" fmla="*/ 760795 w 1732345"/>
              <a:gd name="connsiteY10" fmla="*/ 1262456 h 1348181"/>
              <a:gd name="connsiteX11" fmla="*/ 675070 w 1732345"/>
              <a:gd name="connsiteY11" fmla="*/ 1291031 h 1348181"/>
              <a:gd name="connsiteX12" fmla="*/ 589345 w 1732345"/>
              <a:gd name="connsiteY12" fmla="*/ 1348181 h 1348181"/>
              <a:gd name="connsiteX13" fmla="*/ 417895 w 1732345"/>
              <a:gd name="connsiteY13" fmla="*/ 1291031 h 1348181"/>
              <a:gd name="connsiteX14" fmla="*/ 303595 w 1732345"/>
              <a:gd name="connsiteY14" fmla="*/ 1119581 h 1348181"/>
              <a:gd name="connsiteX15" fmla="*/ 246445 w 1732345"/>
              <a:gd name="connsiteY15" fmla="*/ 1005281 h 1348181"/>
              <a:gd name="connsiteX16" fmla="*/ 217870 w 1732345"/>
              <a:gd name="connsiteY16" fmla="*/ 919556 h 1348181"/>
              <a:gd name="connsiteX17" fmla="*/ 160720 w 1732345"/>
              <a:gd name="connsiteY17" fmla="*/ 776681 h 1348181"/>
              <a:gd name="connsiteX18" fmla="*/ 132145 w 1732345"/>
              <a:gd name="connsiteY18" fmla="*/ 576656 h 1348181"/>
              <a:gd name="connsiteX19" fmla="*/ 103570 w 1732345"/>
              <a:gd name="connsiteY19" fmla="*/ 490931 h 1348181"/>
              <a:gd name="connsiteX20" fmla="*/ 17845 w 1732345"/>
              <a:gd name="connsiteY20" fmla="*/ 176606 h 1348181"/>
              <a:gd name="connsiteX21" fmla="*/ 46420 w 1732345"/>
              <a:gd name="connsiteY21" fmla="*/ 33731 h 1348181"/>
              <a:gd name="connsiteX22" fmla="*/ 389320 w 1732345"/>
              <a:gd name="connsiteY22" fmla="*/ 62306 h 1348181"/>
              <a:gd name="connsiteX23" fmla="*/ 560770 w 1732345"/>
              <a:gd name="connsiteY23" fmla="*/ 176606 h 1348181"/>
              <a:gd name="connsiteX24" fmla="*/ 703645 w 1732345"/>
              <a:gd name="connsiteY24" fmla="*/ 148031 h 134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32345" h="1348181">
                <a:moveTo>
                  <a:pt x="703645" y="148031"/>
                </a:moveTo>
                <a:lnTo>
                  <a:pt x="703645" y="148031"/>
                </a:lnTo>
                <a:cubicBezTo>
                  <a:pt x="884620" y="262331"/>
                  <a:pt x="1060228" y="385607"/>
                  <a:pt x="1246570" y="490931"/>
                </a:cubicBezTo>
                <a:cubicBezTo>
                  <a:pt x="1270496" y="504455"/>
                  <a:pt x="1492395" y="544986"/>
                  <a:pt x="1503745" y="548081"/>
                </a:cubicBezTo>
                <a:cubicBezTo>
                  <a:pt x="1561864" y="563932"/>
                  <a:pt x="1675195" y="605231"/>
                  <a:pt x="1675195" y="605231"/>
                </a:cubicBezTo>
                <a:cubicBezTo>
                  <a:pt x="1694245" y="633806"/>
                  <a:pt x="1732345" y="656613"/>
                  <a:pt x="1732345" y="690956"/>
                </a:cubicBezTo>
                <a:cubicBezTo>
                  <a:pt x="1732345" y="800598"/>
                  <a:pt x="1652180" y="810148"/>
                  <a:pt x="1589470" y="862406"/>
                </a:cubicBezTo>
                <a:cubicBezTo>
                  <a:pt x="1558425" y="888277"/>
                  <a:pt x="1537369" y="925715"/>
                  <a:pt x="1503745" y="948131"/>
                </a:cubicBezTo>
                <a:cubicBezTo>
                  <a:pt x="1478683" y="964839"/>
                  <a:pt x="1444961" y="963236"/>
                  <a:pt x="1418020" y="976706"/>
                </a:cubicBezTo>
                <a:cubicBezTo>
                  <a:pt x="1209332" y="1081050"/>
                  <a:pt x="1492199" y="1018655"/>
                  <a:pt x="1103695" y="1148156"/>
                </a:cubicBezTo>
                <a:lnTo>
                  <a:pt x="760795" y="1262456"/>
                </a:lnTo>
                <a:cubicBezTo>
                  <a:pt x="732220" y="1271981"/>
                  <a:pt x="700132" y="1274323"/>
                  <a:pt x="675070" y="1291031"/>
                </a:cubicBezTo>
                <a:lnTo>
                  <a:pt x="589345" y="1348181"/>
                </a:lnTo>
                <a:cubicBezTo>
                  <a:pt x="532195" y="1329131"/>
                  <a:pt x="464936" y="1328663"/>
                  <a:pt x="417895" y="1291031"/>
                </a:cubicBezTo>
                <a:cubicBezTo>
                  <a:pt x="364260" y="1248123"/>
                  <a:pt x="334312" y="1181015"/>
                  <a:pt x="303595" y="1119581"/>
                </a:cubicBezTo>
                <a:cubicBezTo>
                  <a:pt x="284545" y="1081481"/>
                  <a:pt x="263225" y="1044434"/>
                  <a:pt x="246445" y="1005281"/>
                </a:cubicBezTo>
                <a:cubicBezTo>
                  <a:pt x="234580" y="977596"/>
                  <a:pt x="228446" y="947759"/>
                  <a:pt x="217870" y="919556"/>
                </a:cubicBezTo>
                <a:cubicBezTo>
                  <a:pt x="199860" y="871528"/>
                  <a:pt x="179770" y="824306"/>
                  <a:pt x="160720" y="776681"/>
                </a:cubicBezTo>
                <a:cubicBezTo>
                  <a:pt x="151195" y="710006"/>
                  <a:pt x="145354" y="642700"/>
                  <a:pt x="132145" y="576656"/>
                </a:cubicBezTo>
                <a:cubicBezTo>
                  <a:pt x="126238" y="547120"/>
                  <a:pt x="112225" y="519781"/>
                  <a:pt x="103570" y="490931"/>
                </a:cubicBezTo>
                <a:cubicBezTo>
                  <a:pt x="52616" y="321083"/>
                  <a:pt x="53619" y="319701"/>
                  <a:pt x="17845" y="176606"/>
                </a:cubicBezTo>
                <a:cubicBezTo>
                  <a:pt x="27370" y="128981"/>
                  <a:pt x="0" y="48014"/>
                  <a:pt x="46420" y="33731"/>
                </a:cubicBezTo>
                <a:cubicBezTo>
                  <a:pt x="156044" y="0"/>
                  <a:pt x="278808" y="31608"/>
                  <a:pt x="389320" y="62306"/>
                </a:cubicBezTo>
                <a:cubicBezTo>
                  <a:pt x="455500" y="80689"/>
                  <a:pt x="492084" y="176606"/>
                  <a:pt x="560770" y="176606"/>
                </a:cubicBezTo>
                <a:lnTo>
                  <a:pt x="703645" y="148031"/>
                </a:lnTo>
                <a:close/>
              </a:path>
            </a:pathLst>
          </a:custGeom>
          <a:solidFill>
            <a:srgbClr val="C5D7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3359696" y="3717032"/>
            <a:ext cx="3816424" cy="10081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 flipV="1">
            <a:off x="5159896" y="1435516"/>
            <a:ext cx="2016224" cy="328962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 flipV="1">
            <a:off x="5807968" y="2492896"/>
            <a:ext cx="1368152" cy="223224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endCxn id="4" idx="1"/>
          </p:cNvCxnSpPr>
          <p:nvPr/>
        </p:nvCxnSpPr>
        <p:spPr>
          <a:xfrm>
            <a:off x="3431704" y="3717032"/>
            <a:ext cx="2905340" cy="12970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 flipV="1">
            <a:off x="5519936" y="1196752"/>
            <a:ext cx="817108" cy="381736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4" idx="1"/>
          </p:cNvCxnSpPr>
          <p:nvPr/>
        </p:nvCxnSpPr>
        <p:spPr>
          <a:xfrm flipH="1" flipV="1">
            <a:off x="5807968" y="2492896"/>
            <a:ext cx="529076" cy="252122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Умножение 23"/>
          <p:cNvSpPr/>
          <p:nvPr/>
        </p:nvSpPr>
        <p:spPr>
          <a:xfrm>
            <a:off x="6312024" y="3429000"/>
            <a:ext cx="360040" cy="36004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4439816" y="486916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/>
              <a:t>Тени нет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Глобальная освещеность</a:t>
            </a:r>
            <a:br>
              <a:rPr lang="ru-RU"/>
            </a:br>
            <a:r>
              <a:rPr lang="ru-RU"/>
              <a:t>(</a:t>
            </a:r>
            <a:r>
              <a:rPr lang="en-US"/>
              <a:t>Global Illumination)</a:t>
            </a:r>
            <a:endParaRPr lang="ru-RU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/>
              <a:t>Трассировка лучей учитывает лишь прямую освещенность поверхностей источниками света</a:t>
            </a:r>
          </a:p>
          <a:p>
            <a:pPr lvl="1" eaLnBrk="1" hangingPunct="1"/>
            <a:r>
              <a:rPr lang="ru-RU"/>
              <a:t>В реальности рассеянный свет от освещенных объектов вносит вклад в формирование цвета объектов, расположенных неподалеку</a:t>
            </a:r>
          </a:p>
          <a:p>
            <a:pPr lvl="1" eaLnBrk="1" hangingPunct="1"/>
            <a:r>
              <a:rPr lang="ru-RU"/>
              <a:t>В итоге это приводит к резким теням и к недостаточной освещенности участков сцены, на которые не попадают прямые лучи от источника света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3613" y="1628776"/>
            <a:ext cx="63373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3613" y="1628776"/>
            <a:ext cx="63373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6139" y="1844676"/>
            <a:ext cx="43211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56139" y="1844676"/>
            <a:ext cx="43211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Direct Illumination </a:t>
            </a:r>
            <a:r>
              <a:rPr lang="ru-RU"/>
              <a:t>и </a:t>
            </a:r>
            <a:r>
              <a:rPr lang="en-US"/>
              <a:t>Global Illumination</a:t>
            </a:r>
            <a:endParaRPr lang="ru-RU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Алгоритмы расчета глобальной освещенности с некоторым приближением учитывают распределение световой энергии между поверхностями сцены, решая </a:t>
            </a:r>
            <a:r>
              <a:rPr lang="ru-RU" b="1">
                <a:solidFill>
                  <a:schemeClr val="hlink"/>
                </a:solidFill>
              </a:rPr>
              <a:t>уравнение рендеринга</a:t>
            </a:r>
            <a:r>
              <a:rPr lang="ru-RU"/>
              <a:t> с заданной точностью</a:t>
            </a:r>
            <a:endParaRPr lang="ru-RU" b="1">
              <a:solidFill>
                <a:schemeClr val="hlink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ru-RU"/>
              <a:t>В частности, это позволяет учесть вклад диффузной составляющей отраженного света в формирование реалистичного изображения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Обратная трассировка лучей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В действительности используется </a:t>
            </a:r>
            <a:r>
              <a:rPr lang="ru-RU" b="1">
                <a:solidFill>
                  <a:schemeClr val="hlink"/>
                </a:solidFill>
              </a:rPr>
              <a:t>обратная трассировка лучей</a:t>
            </a:r>
          </a:p>
          <a:p>
            <a:pPr lvl="1" eaLnBrk="1" hangingPunct="1"/>
            <a:r>
              <a:rPr lang="ru-RU"/>
              <a:t>Нас интересуют не все лучи сцены, а только те, что попадают в глаз, через плоскость экрана</a:t>
            </a:r>
          </a:p>
          <a:p>
            <a:pPr lvl="1" eaLnBrk="1" hangingPunct="1"/>
            <a:r>
              <a:rPr lang="ru-RU"/>
              <a:t>Прослеживается путь лучей, проходящих из глаза наблюдателя через каждый пиксель экрана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Уравнение рендеринга (</a:t>
            </a:r>
            <a:r>
              <a:rPr lang="en-US"/>
              <a:t>Rendering Equation)</a:t>
            </a:r>
            <a:endParaRPr lang="ru-RU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Данное уравнение теоретически описывает поток световой энергии проходящий через сцену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Основывается на физической природе света и законе сохранения энергии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В данной точке и направлении интенсивность исходящего света равна сумме </a:t>
            </a:r>
            <a:r>
              <a:rPr lang="ru-RU" b="1"/>
              <a:t>испускаемого</a:t>
            </a:r>
            <a:r>
              <a:rPr lang="ru-RU"/>
              <a:t> и </a:t>
            </a:r>
            <a:r>
              <a:rPr lang="ru-RU" b="1"/>
              <a:t>отраженного</a:t>
            </a:r>
            <a:r>
              <a:rPr lang="ru-RU"/>
              <a:t> телом света</a:t>
            </a:r>
          </a:p>
          <a:p>
            <a:pPr lvl="2" eaLnBrk="1" hangingPunct="1">
              <a:lnSpc>
                <a:spcPct val="90000"/>
              </a:lnSpc>
            </a:pPr>
            <a:r>
              <a:rPr lang="ru-RU" sz="2000"/>
              <a:t>Отраженный свет, в свою очередь, - это произведение суммарной интенсивности света, поступающего со всех направлений, коэффициента отражение материала и функции, зависящей от угла поступающего света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Алгоритмы, учитывающие глобальное освещение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Данные алгоритмы являются частными решениями уравнения рендеринга</a:t>
            </a:r>
          </a:p>
          <a:p>
            <a:pPr lvl="1" eaLnBrk="1" hangingPunct="1"/>
            <a:r>
              <a:rPr lang="en-US"/>
              <a:t>Radiocity</a:t>
            </a:r>
            <a:endParaRPr lang="ru-RU"/>
          </a:p>
          <a:p>
            <a:pPr lvl="1" eaLnBrk="1" hangingPunct="1"/>
            <a:r>
              <a:rPr lang="en-US"/>
              <a:t>Photon mapping</a:t>
            </a:r>
          </a:p>
          <a:p>
            <a:pPr lvl="1" eaLnBrk="1" hangingPunct="1"/>
            <a:r>
              <a:rPr lang="en-US"/>
              <a:t>Ambient occlusion</a:t>
            </a:r>
          </a:p>
          <a:p>
            <a:pPr lvl="1" eaLnBrk="1" hangingPunct="1"/>
            <a:endParaRPr lang="ru-RU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Radiocity</a:t>
            </a:r>
            <a:endParaRPr lang="ru-RU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Используется для расчета вклада диффузной составляющей света, отраженного от объектов, в освещенность сцены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0375" y="1125539"/>
            <a:ext cx="6624638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Принцип действия </a:t>
            </a:r>
            <a:r>
              <a:rPr lang="en-US"/>
              <a:t>Radiocity</a:t>
            </a:r>
            <a:endParaRPr lang="ru-RU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В основе метода лежит упрощение – учитывается лишь диффузный свет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При этом поверхность объектов сцены разбивается на лоскутки </a:t>
            </a:r>
            <a:r>
              <a:rPr lang="en-US" sz="2800"/>
              <a:t>(patches) </a:t>
            </a:r>
            <a:r>
              <a:rPr lang="ru-RU" sz="2800"/>
              <a:t>прямоугольной или треугольной формы</a:t>
            </a: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ru-RU" sz="2800"/>
              <a:t>В каждый из этих лоскутков осуществляется рендеринг сцены с целью расчета ее освещенности в данной точке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Этот процесс многократно повторяется, распространяя диффузный свет по всей сцене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3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5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6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8" name="Picture 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9" name="Picture 1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0" name="Picture 1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1" name="Picture 1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2" name="Picture 2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3" name="Picture 2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Photon mapping</a:t>
            </a:r>
            <a:endParaRPr lang="ru-RU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400"/>
              <a:t>Лучи от камеры и источника света трассируются независимо друг от друга</a:t>
            </a:r>
            <a:endParaRPr lang="en-US" sz="2400"/>
          </a:p>
          <a:p>
            <a:pPr lvl="1" eaLnBrk="1" hangingPunct="1">
              <a:lnSpc>
                <a:spcPct val="80000"/>
              </a:lnSpc>
            </a:pPr>
            <a:r>
              <a:rPr lang="ru-RU" sz="2000"/>
              <a:t>Затем на этапе расчета освещения происходит объединение информации, полученной при трассировке этих лучей</a:t>
            </a:r>
          </a:p>
          <a:p>
            <a:pPr eaLnBrk="1" hangingPunct="1">
              <a:lnSpc>
                <a:spcPct val="80000"/>
              </a:lnSpc>
            </a:pPr>
            <a:r>
              <a:rPr lang="ru-RU" sz="2400"/>
              <a:t>Лучи от источника представляют собой траекторию движения фотонов. При столкновении с поверхностями, фотоны отдают часть своей энергии и отражаются в некотором направлении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2000"/>
              <a:t>Информация о полученной поверхностями энергии сохраняется в кэше, называемом </a:t>
            </a:r>
            <a:r>
              <a:rPr lang="ru-RU" sz="2000" b="1">
                <a:solidFill>
                  <a:schemeClr val="hlink"/>
                </a:solidFill>
              </a:rPr>
              <a:t>фотонной картой</a:t>
            </a:r>
          </a:p>
          <a:p>
            <a:pPr eaLnBrk="1" hangingPunct="1">
              <a:lnSpc>
                <a:spcPct val="80000"/>
              </a:lnSpc>
            </a:pPr>
            <a:r>
              <a:rPr lang="ru-RU" sz="2400"/>
              <a:t>Данный подход позволяет передать каустики (блики), возникающие при прохождении света через прозрачные предметы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9876" y="2133600"/>
            <a:ext cx="4608513" cy="336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9513" y="69215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9513" y="69215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87714" y="1557338"/>
            <a:ext cx="5678487" cy="425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ru-RU"/>
            </a:br>
            <a:r>
              <a:rPr lang="en-US"/>
              <a:t>Ambient occlusion</a:t>
            </a:r>
            <a:endParaRPr lang="ru-RU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Метод, позволяющий добавить реализм в сцену с учетом ослабления света, попадающего в данную точку поверхности, из-за преград, находящихся на пути света</a:t>
            </a:r>
          </a:p>
          <a:p>
            <a:pPr eaLnBrk="1" hangingPunct="1"/>
            <a:endParaRPr lang="ru-RU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1052513"/>
            <a:ext cx="403701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0988" y="1052513"/>
            <a:ext cx="4037012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5776" y="1052513"/>
            <a:ext cx="403701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1088" y="1052514"/>
            <a:ext cx="762000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08438" y="5935664"/>
            <a:ext cx="4608512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</a:t>
            </a:r>
            <a:r>
              <a:rPr lang="en-US" dirty="0"/>
              <a:t>Ambient Occlusion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Ambient Occlusion</a:t>
            </a:r>
            <a:endParaRPr lang="ru-RU" dirty="0"/>
          </a:p>
        </p:txBody>
      </p:sp>
      <p:pic>
        <p:nvPicPr>
          <p:cNvPr id="1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002558" y="2505075"/>
            <a:ext cx="4832246" cy="368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Текст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Ambient Occlusion</a:t>
            </a:r>
            <a:endParaRPr lang="ru-RU" dirty="0"/>
          </a:p>
        </p:txBody>
      </p:sp>
      <p:pic>
        <p:nvPicPr>
          <p:cNvPr id="1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 l="20372" t="11324" r="485" b="8120"/>
          <a:stretch>
            <a:fillRect/>
          </a:stretch>
        </p:blipFill>
        <p:spPr bwMode="auto">
          <a:xfrm>
            <a:off x="6169026" y="2869418"/>
            <a:ext cx="4041775" cy="3136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6B57FF1-0817-E5AC-78EB-91EB0ED5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Painting with </a:t>
            </a:r>
            <a:r>
              <a:rPr lang="en-US" dirty="0" err="1"/>
              <a:t>Maths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C54765-6916-D67D-0AFC-85C922A7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844824"/>
            <a:ext cx="7056782" cy="47466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F40FB7-7602-9F71-AA2B-1054E2E0A6B8}"/>
              </a:ext>
            </a:extLst>
          </p:cNvPr>
          <p:cNvSpPr txBox="1"/>
          <p:nvPr/>
        </p:nvSpPr>
        <p:spPr>
          <a:xfrm>
            <a:off x="7824192" y="5085184"/>
            <a:ext cx="436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https://www.youtube.com/@InigoQuilez</a:t>
            </a:r>
            <a:r>
              <a:rPr lang="en-US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DACBEB-42A7-EFA9-8025-700F850CC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0" y="1979042"/>
            <a:ext cx="2695951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828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23866-65EF-A468-4965-123397A5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 and Signed Distance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128DD-91B8-AAE3-1332-8E73D53C412E}"/>
              </a:ext>
            </a:extLst>
          </p:cNvPr>
          <p:cNvSpPr txBox="1"/>
          <p:nvPr/>
        </p:nvSpPr>
        <p:spPr>
          <a:xfrm>
            <a:off x="2999656" y="6488668"/>
            <a:ext cx="801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https://jamie-wong.com/2016/07/15/ray-marching-signed-distance-functions/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A3F558-B1BE-7FB0-8DB0-A1719003F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484784"/>
            <a:ext cx="5483768" cy="48469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09EF5E-3DEC-5423-D53A-ED3A0D0FD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853" y="2620364"/>
            <a:ext cx="2753109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468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8C5FD4D-E0E1-DB04-BF38-D389DB79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DE4B2045-47C0-7603-CA8D-CBF7379B2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PBR Book</a:t>
            </a:r>
            <a:r>
              <a:rPr lang="ru-RU" dirty="0"/>
              <a:t> (</a:t>
            </a:r>
            <a:r>
              <a:rPr lang="en-US" dirty="0"/>
              <a:t>https://pbr-book.org/</a:t>
            </a:r>
            <a:r>
              <a:rPr lang="ru-RU" dirty="0"/>
              <a:t>)</a:t>
            </a:r>
          </a:p>
          <a:p>
            <a:r>
              <a:rPr lang="ru-RU" dirty="0"/>
              <a:t>Френсис Хилл. «</a:t>
            </a:r>
            <a:r>
              <a:rPr lang="en-US" dirty="0"/>
              <a:t>OpenGL. </a:t>
            </a:r>
            <a:r>
              <a:rPr lang="ru-RU" dirty="0"/>
              <a:t>Программирование компьютерной графики»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1031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5519739" y="1916113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1" name="Freeform 3"/>
          <p:cNvSpPr>
            <a:spLocks/>
          </p:cNvSpPr>
          <p:nvPr/>
        </p:nvSpPr>
        <p:spPr bwMode="auto">
          <a:xfrm>
            <a:off x="3000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>
          <a:xfrm>
            <a:off x="2674938" y="214314"/>
            <a:ext cx="7993062" cy="14620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Оптический процесс прохождения лучей через сцену</a:t>
            </a:r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 rot="5400000">
            <a:off x="4405313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7537451" y="3570289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5" name="Oval 7"/>
          <p:cNvSpPr>
            <a:spLocks noChangeArrowheads="1"/>
          </p:cNvSpPr>
          <p:nvPr/>
        </p:nvSpPr>
        <p:spPr bwMode="auto">
          <a:xfrm>
            <a:off x="2928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V="1">
            <a:off x="3000376" y="3859214"/>
            <a:ext cx="4608513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297" name="Freeform 9"/>
          <p:cNvSpPr>
            <a:spLocks/>
          </p:cNvSpPr>
          <p:nvPr/>
        </p:nvSpPr>
        <p:spPr bwMode="auto">
          <a:xfrm>
            <a:off x="3000375" y="4795839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298" name="Freeform 10"/>
          <p:cNvSpPr>
            <a:spLocks/>
          </p:cNvSpPr>
          <p:nvPr/>
        </p:nvSpPr>
        <p:spPr bwMode="auto">
          <a:xfrm>
            <a:off x="3000375" y="3284539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299" name="Oval 11"/>
          <p:cNvSpPr>
            <a:spLocks noChangeArrowheads="1"/>
          </p:cNvSpPr>
          <p:nvPr/>
        </p:nvSpPr>
        <p:spPr bwMode="auto">
          <a:xfrm>
            <a:off x="6457950" y="256222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0" name="Line 12"/>
          <p:cNvSpPr>
            <a:spLocks noChangeShapeType="1"/>
          </p:cNvSpPr>
          <p:nvPr/>
        </p:nvSpPr>
        <p:spPr bwMode="auto">
          <a:xfrm flipH="1" flipV="1">
            <a:off x="7321550" y="3067051"/>
            <a:ext cx="287338" cy="792163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1" name="Line 13"/>
          <p:cNvSpPr>
            <a:spLocks noChangeShapeType="1"/>
          </p:cNvSpPr>
          <p:nvPr/>
        </p:nvSpPr>
        <p:spPr bwMode="auto">
          <a:xfrm flipV="1">
            <a:off x="7321551" y="2636838"/>
            <a:ext cx="1222375" cy="43021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302" name="Oval 15"/>
          <p:cNvSpPr>
            <a:spLocks noChangeArrowheads="1"/>
          </p:cNvSpPr>
          <p:nvPr/>
        </p:nvSpPr>
        <p:spPr bwMode="auto">
          <a:xfrm>
            <a:off x="5880101" y="4148139"/>
            <a:ext cx="119063" cy="122237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303" name="Freeform 16"/>
          <p:cNvSpPr>
            <a:spLocks/>
          </p:cNvSpPr>
          <p:nvPr/>
        </p:nvSpPr>
        <p:spPr bwMode="auto">
          <a:xfrm>
            <a:off x="3000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304" name="Text Box 17"/>
          <p:cNvSpPr txBox="1">
            <a:spLocks noChangeArrowheads="1"/>
          </p:cNvSpPr>
          <p:nvPr/>
        </p:nvSpPr>
        <p:spPr bwMode="auto">
          <a:xfrm>
            <a:off x="7896226" y="5157788"/>
            <a:ext cx="860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1524000" y="6032500"/>
            <a:ext cx="91440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Вычисляется путь луча, проходящего через заданный пиксель экрана до ближайшей поверхности. Затем из точки пересечения испускаются вторичные лучи – отраженный и преломленный и т.д.</a:t>
            </a:r>
          </a:p>
        </p:txBody>
      </p:sp>
      <p:sp>
        <p:nvSpPr>
          <p:cNvPr id="12306" name="Oval 19"/>
          <p:cNvSpPr>
            <a:spLocks noChangeArrowheads="1"/>
          </p:cNvSpPr>
          <p:nvPr/>
        </p:nvSpPr>
        <p:spPr bwMode="auto">
          <a:xfrm>
            <a:off x="8472489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17428" name="Line 20"/>
          <p:cNvSpPr>
            <a:spLocks noChangeShapeType="1"/>
          </p:cNvSpPr>
          <p:nvPr/>
        </p:nvSpPr>
        <p:spPr bwMode="auto">
          <a:xfrm>
            <a:off x="8543926" y="2636838"/>
            <a:ext cx="720725" cy="0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9" name="Line 21"/>
          <p:cNvSpPr>
            <a:spLocks noChangeShapeType="1"/>
          </p:cNvSpPr>
          <p:nvPr/>
        </p:nvSpPr>
        <p:spPr bwMode="auto">
          <a:xfrm>
            <a:off x="9264650" y="2636838"/>
            <a:ext cx="647700" cy="144462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309" name="AutoShape 14"/>
          <p:cNvSpPr>
            <a:spLocks noChangeArrowheads="1"/>
          </p:cNvSpPr>
          <p:nvPr/>
        </p:nvSpPr>
        <p:spPr bwMode="auto">
          <a:xfrm>
            <a:off x="9696450" y="2492376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34" name="Text Box 26"/>
          <p:cNvSpPr txBox="1">
            <a:spLocks noChangeArrowheads="1"/>
          </p:cNvSpPr>
          <p:nvPr/>
        </p:nvSpPr>
        <p:spPr bwMode="auto">
          <a:xfrm>
            <a:off x="1524001" y="6032500"/>
            <a:ext cx="92360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При достижении определенной глубины процесс трассировки заканчивается.</a:t>
            </a:r>
          </a:p>
          <a:p>
            <a:r>
              <a:rPr lang="ru-RU" sz="1600"/>
              <a:t>Начиная с конечной точки луча рассчитывается цвет и интенсивность лучей в точках столкновения.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7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7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20" grpId="0" animBg="1"/>
      <p:bldP spid="17421" grpId="0" animBg="1"/>
      <p:bldP spid="17426" grpId="0"/>
      <p:bldP spid="17428" grpId="0" animBg="1"/>
      <p:bldP spid="17429" grpId="0" animBg="1"/>
      <p:bldP spid="174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6484feb55f3f1c2a505f1ac87673c8aaefbd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2218</TotalTime>
  <Words>6484</Words>
  <Application>Microsoft Office PowerPoint</Application>
  <PresentationFormat>Widescreen</PresentationFormat>
  <Paragraphs>748</Paragraphs>
  <Slides>89</Slides>
  <Notes>2</Notes>
  <HiddenSlides>9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9" baseType="lpstr">
      <vt:lpstr>Aptos</vt:lpstr>
      <vt:lpstr>Aptos Display</vt:lpstr>
      <vt:lpstr>Arial</vt:lpstr>
      <vt:lpstr>Calibri</vt:lpstr>
      <vt:lpstr>Cambria Math</vt:lpstr>
      <vt:lpstr>Consolas</vt:lpstr>
      <vt:lpstr>Impact</vt:lpstr>
      <vt:lpstr>Times New Roman</vt:lpstr>
      <vt:lpstr>Тема Office</vt:lpstr>
      <vt:lpstr>Equation</vt:lpstr>
      <vt:lpstr>Трассировка лучей</vt:lpstr>
      <vt:lpstr>Достоинства и недостатки рендеринга, используемого в OpenGL</vt:lpstr>
      <vt:lpstr>Недостатки</vt:lpstr>
      <vt:lpstr>PowerPoint Presentation</vt:lpstr>
      <vt:lpstr>Принцип трассировки лучей</vt:lpstr>
      <vt:lpstr>Принцип трассировки лучей</vt:lpstr>
      <vt:lpstr>Оптический процесс прохождения лучей через сцену</vt:lpstr>
      <vt:lpstr>Обратная трассировка лучей</vt:lpstr>
      <vt:lpstr>Оптический процесс прохождения лучей через сцену</vt:lpstr>
      <vt:lpstr>Достоинства</vt:lpstr>
      <vt:lpstr>Моделирование оптических эффектов</vt:lpstr>
      <vt:lpstr>Ray-casting</vt:lpstr>
      <vt:lpstr>Принцип работы Ray Casting-а</vt:lpstr>
      <vt:lpstr>Производительность</vt:lpstr>
      <vt:lpstr>Подверженность алиасингу</vt:lpstr>
      <vt:lpstr>Beam tracing</vt:lpstr>
      <vt:lpstr>Cone tracing</vt:lpstr>
      <vt:lpstr>Distributed ray tracing</vt:lpstr>
      <vt:lpstr>Distributed Ray tracing</vt:lpstr>
      <vt:lpstr>Простой трассировщик лучей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Трассировка базовых геометрических примитивов</vt:lpstr>
      <vt:lpstr>Параметрическое уравнение луча</vt:lpstr>
      <vt:lpstr>Уравнение плоскости</vt:lpstr>
      <vt:lpstr>Пересечение луча с плоскостью</vt:lpstr>
      <vt:lpstr>PowerPoint Presentation</vt:lpstr>
      <vt:lpstr>PowerPoint Presentation</vt:lpstr>
      <vt:lpstr>Результат</vt:lpstr>
      <vt:lpstr>Трассировка лучей во фрагментном шейдере</vt:lpstr>
      <vt:lpstr>Расчёт пересечения туннеля с плоскостью</vt:lpstr>
      <vt:lpstr>PowerPoint Presentation</vt:lpstr>
      <vt:lpstr>Полёт между плоскостями со свободным вращением камеры</vt:lpstr>
      <vt:lpstr>PowerPoint Presentation</vt:lpstr>
      <vt:lpstr>Пересечение луча со сферой</vt:lpstr>
      <vt:lpstr>Пересечение луча с базовой сферой</vt:lpstr>
      <vt:lpstr>Пересечение луча с базовой сферой (продолжение)</vt:lpstr>
      <vt:lpstr>Нормаль базовой сферы</vt:lpstr>
      <vt:lpstr>Пересечение с произвольной сферой</vt:lpstr>
      <vt:lpstr>PowerPoint Presentation</vt:lpstr>
      <vt:lpstr>PowerPoint Presentation</vt:lpstr>
      <vt:lpstr>Результат</vt:lpstr>
      <vt:lpstr>Зеркальные сферы</vt:lpstr>
      <vt:lpstr>Пересечение со сферой (GLSL)</vt:lpstr>
      <vt:lpstr>Пересечение луча с плоскостью</vt:lpstr>
      <vt:lpstr>Пересечение луча с несколькими сферами</vt:lpstr>
      <vt:lpstr>Расчёт освещения (Diffuse + Specular)</vt:lpstr>
      <vt:lpstr>PowerPoint Presentation</vt:lpstr>
      <vt:lpstr>Пересечение луча с коническим цилиндром</vt:lpstr>
      <vt:lpstr>Пересечение луча с базовым коническим цилиндром</vt:lpstr>
      <vt:lpstr>Пересечение луча с базовым коническим цилиндром (продолжение)</vt:lpstr>
      <vt:lpstr>Пересечение луча с базовым коническим цилиндром (продолжение)</vt:lpstr>
      <vt:lpstr>Пересечение луча с базовым коническим цилиндром (продолжение)</vt:lpstr>
      <vt:lpstr>Результат</vt:lpstr>
      <vt:lpstr>Полёт внутри туннеля</vt:lpstr>
      <vt:lpstr>Пересечение с цилиндром (GLSL)</vt:lpstr>
      <vt:lpstr>Информация о точке на поверхности цилиндра</vt:lpstr>
      <vt:lpstr>Пересечение луча с произвольно трансформированным объектом</vt:lpstr>
      <vt:lpstr>Преимущества данного способа</vt:lpstr>
      <vt:lpstr>Пересечение луча с полигональными сетками</vt:lpstr>
      <vt:lpstr>Пересечение луча с треугольником</vt:lpstr>
      <vt:lpstr>Нахождение точки пересечения луча с плоскостью треугольника</vt:lpstr>
      <vt:lpstr>Определение принадлежности точки внутренней области треугольника</vt:lpstr>
      <vt:lpstr>Интерполяция атрибутов вершин</vt:lpstr>
      <vt:lpstr>Более быстрый способ вычисления барицентрических координат</vt:lpstr>
      <vt:lpstr>Интерполяция атрибутов вершин</vt:lpstr>
      <vt:lpstr>Результат</vt:lpstr>
      <vt:lpstr>Расчет освещения</vt:lpstr>
      <vt:lpstr>Расчет прямого освещения</vt:lpstr>
      <vt:lpstr>Пример вычисления диффузной составляющей отраженного света</vt:lpstr>
      <vt:lpstr>Отбрасывание теней</vt:lpstr>
      <vt:lpstr>Определение затененности точки</vt:lpstr>
      <vt:lpstr>PowerPoint Presentation</vt:lpstr>
      <vt:lpstr>Глобальная освещеность (Global Illumination)</vt:lpstr>
      <vt:lpstr>Direct Illumination и Global Illumination</vt:lpstr>
      <vt:lpstr>Уравнение рендеринга (Rendering Equation)</vt:lpstr>
      <vt:lpstr>Алгоритмы, учитывающие глобальное освещение</vt:lpstr>
      <vt:lpstr>Radiocity</vt:lpstr>
      <vt:lpstr>Принцип действия Radiocity</vt:lpstr>
      <vt:lpstr>Photon mapping</vt:lpstr>
      <vt:lpstr> Ambient occlusion</vt:lpstr>
      <vt:lpstr>Демонстрация Ambient Occlusion</vt:lpstr>
      <vt:lpstr>Painting with Maths</vt:lpstr>
      <vt:lpstr>Ray Marching and Signed Distance Functions</vt:lpstr>
      <vt:lpstr>Ссылки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Алексей Малов</cp:lastModifiedBy>
  <cp:revision>52</cp:revision>
  <dcterms:created xsi:type="dcterms:W3CDTF">2006-12-20T21:30:55Z</dcterms:created>
  <dcterms:modified xsi:type="dcterms:W3CDTF">2025-05-15T18:13:22Z</dcterms:modified>
</cp:coreProperties>
</file>